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4"/>
  </p:sldMasterIdLst>
  <p:notesMasterIdLst>
    <p:notesMasterId r:id="rId45"/>
  </p:notesMasterIdLst>
  <p:sldIdLst>
    <p:sldId id="621" r:id="rId5"/>
    <p:sldId id="310" r:id="rId6"/>
    <p:sldId id="2147480463" r:id="rId7"/>
    <p:sldId id="317" r:id="rId8"/>
    <p:sldId id="2147480446" r:id="rId9"/>
    <p:sldId id="316" r:id="rId10"/>
    <p:sldId id="634" r:id="rId11"/>
    <p:sldId id="2147480445" r:id="rId12"/>
    <p:sldId id="321" r:id="rId13"/>
    <p:sldId id="281" r:id="rId14"/>
    <p:sldId id="2147480447" r:id="rId15"/>
    <p:sldId id="2147480448" r:id="rId16"/>
    <p:sldId id="389" r:id="rId17"/>
    <p:sldId id="2147480450" r:id="rId18"/>
    <p:sldId id="330" r:id="rId19"/>
    <p:sldId id="395" r:id="rId20"/>
    <p:sldId id="331" r:id="rId21"/>
    <p:sldId id="2147480451" r:id="rId22"/>
    <p:sldId id="2147480453" r:id="rId23"/>
    <p:sldId id="2147480468" r:id="rId24"/>
    <p:sldId id="2147480454" r:id="rId25"/>
    <p:sldId id="2147480455" r:id="rId26"/>
    <p:sldId id="2147480456" r:id="rId27"/>
    <p:sldId id="2147480469" r:id="rId28"/>
    <p:sldId id="2147480470" r:id="rId29"/>
    <p:sldId id="2147480471" r:id="rId30"/>
    <p:sldId id="2147480472" r:id="rId31"/>
    <p:sldId id="2147480473" r:id="rId32"/>
    <p:sldId id="2147480474" r:id="rId33"/>
    <p:sldId id="348" r:id="rId34"/>
    <p:sldId id="2147480457" r:id="rId35"/>
    <p:sldId id="2147480458" r:id="rId36"/>
    <p:sldId id="2147480439" r:id="rId37"/>
    <p:sldId id="2147480459" r:id="rId38"/>
    <p:sldId id="2147480460" r:id="rId39"/>
    <p:sldId id="2147480464" r:id="rId40"/>
    <p:sldId id="2147480465" r:id="rId41"/>
    <p:sldId id="2147480466" r:id="rId42"/>
    <p:sldId id="2147480467" r:id="rId43"/>
    <p:sldId id="2147480444" r:id="rId44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864509-DC1E-291E-22DE-8831ABBC68E4}" name="Vigdís Hallgrímsdóttir" initials="VH" userId="S::vigdisha@landspitali.is::8e554d4b-9b81-4bcb-8254-35bd7b29c78f" providerId="AD"/>
  <p188:author id="{BE3D7B1E-CC5C-1D69-5703-D18DC28D16E8}" name="Halla Gunnarsdóttir" initials="" userId="S::hallagu@landspitali.is::fcfe7f52-7524-48fd-9ac6-d7d61b602cd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80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4BCE71-B55E-4174-A3D5-8E7765BFCF91}" v="276" dt="2025-08-26T10:22:31.5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yggvi Ólafsson" userId="af0b99b7-3d2d-4874-9966-384db256713e" providerId="ADAL" clId="{404BCE71-B55E-4174-A3D5-8E7765BFCF91}"/>
    <pc:docChg chg="undo custSel addSld delSld modSld">
      <pc:chgData name="Tryggvi Ólafsson" userId="af0b99b7-3d2d-4874-9966-384db256713e" providerId="ADAL" clId="{404BCE71-B55E-4174-A3D5-8E7765BFCF91}" dt="2025-08-26T10:22:39.109" v="1004" actId="18131"/>
      <pc:docMkLst>
        <pc:docMk/>
      </pc:docMkLst>
      <pc:sldChg chg="modSp mod">
        <pc:chgData name="Tryggvi Ólafsson" userId="af0b99b7-3d2d-4874-9966-384db256713e" providerId="ADAL" clId="{404BCE71-B55E-4174-A3D5-8E7765BFCF91}" dt="2025-08-25T13:31:38.025" v="25" actId="20577"/>
        <pc:sldMkLst>
          <pc:docMk/>
          <pc:sldMk cId="0" sldId="331"/>
        </pc:sldMkLst>
        <pc:spChg chg="mod">
          <ac:chgData name="Tryggvi Ólafsson" userId="af0b99b7-3d2d-4874-9966-384db256713e" providerId="ADAL" clId="{404BCE71-B55E-4174-A3D5-8E7765BFCF91}" dt="2025-08-25T13:31:38.025" v="25" actId="20577"/>
          <ac:spMkLst>
            <pc:docMk/>
            <pc:sldMk cId="0" sldId="331"/>
            <ac:spMk id="9" creationId="{00000000-0000-0000-0000-000000000000}"/>
          </ac:spMkLst>
        </pc:spChg>
      </pc:sldChg>
      <pc:sldChg chg="addSp delSp modSp mod">
        <pc:chgData name="Tryggvi Ólafsson" userId="af0b99b7-3d2d-4874-9966-384db256713e" providerId="ADAL" clId="{404BCE71-B55E-4174-A3D5-8E7765BFCF91}" dt="2025-08-25T15:20:01.109" v="542" actId="1076"/>
        <pc:sldMkLst>
          <pc:docMk/>
          <pc:sldMk cId="0" sldId="348"/>
        </pc:sldMkLst>
        <pc:picChg chg="del">
          <ac:chgData name="Tryggvi Ólafsson" userId="af0b99b7-3d2d-4874-9966-384db256713e" providerId="ADAL" clId="{404BCE71-B55E-4174-A3D5-8E7765BFCF91}" dt="2025-08-25T15:19:27.444" v="536" actId="478"/>
          <ac:picMkLst>
            <pc:docMk/>
            <pc:sldMk cId="0" sldId="348"/>
            <ac:picMk id="2" creationId="{137BEB52-5709-C83B-AD86-F7092F9F3534}"/>
          </ac:picMkLst>
        </pc:picChg>
        <pc:picChg chg="add mod ord">
          <ac:chgData name="Tryggvi Ólafsson" userId="af0b99b7-3d2d-4874-9966-384db256713e" providerId="ADAL" clId="{404BCE71-B55E-4174-A3D5-8E7765BFCF91}" dt="2025-08-25T15:20:01.109" v="542" actId="1076"/>
          <ac:picMkLst>
            <pc:docMk/>
            <pc:sldMk cId="0" sldId="348"/>
            <ac:picMk id="3" creationId="{EF55C031-3F20-FB6C-6B8F-B4CD108B983D}"/>
          </ac:picMkLst>
        </pc:picChg>
      </pc:sldChg>
      <pc:sldChg chg="modSp mod">
        <pc:chgData name="Tryggvi Ólafsson" userId="af0b99b7-3d2d-4874-9966-384db256713e" providerId="ADAL" clId="{404BCE71-B55E-4174-A3D5-8E7765BFCF91}" dt="2025-08-25T11:17:14.706" v="4" actId="20577"/>
        <pc:sldMkLst>
          <pc:docMk/>
          <pc:sldMk cId="0" sldId="395"/>
        </pc:sldMkLst>
        <pc:spChg chg="mod">
          <ac:chgData name="Tryggvi Ólafsson" userId="af0b99b7-3d2d-4874-9966-384db256713e" providerId="ADAL" clId="{404BCE71-B55E-4174-A3D5-8E7765BFCF91}" dt="2025-08-25T11:17:14.706" v="4" actId="20577"/>
          <ac:spMkLst>
            <pc:docMk/>
            <pc:sldMk cId="0" sldId="395"/>
            <ac:spMk id="2" creationId="{82C9FE87-F927-4748-8232-5CF0A310F476}"/>
          </ac:spMkLst>
        </pc:spChg>
        <pc:picChg chg="mod modCrop">
          <ac:chgData name="Tryggvi Ólafsson" userId="af0b99b7-3d2d-4874-9966-384db256713e" providerId="ADAL" clId="{404BCE71-B55E-4174-A3D5-8E7765BFCF91}" dt="2025-08-25T11:17:11.649" v="3" actId="14100"/>
          <ac:picMkLst>
            <pc:docMk/>
            <pc:sldMk cId="0" sldId="395"/>
            <ac:picMk id="7" creationId="{107AEB4F-E1DC-05A7-502A-0F3D64C94F6D}"/>
          </ac:picMkLst>
        </pc:picChg>
      </pc:sldChg>
      <pc:sldChg chg="modSp mod">
        <pc:chgData name="Tryggvi Ólafsson" userId="af0b99b7-3d2d-4874-9966-384db256713e" providerId="ADAL" clId="{404BCE71-B55E-4174-A3D5-8E7765BFCF91}" dt="2025-08-25T13:33:40.028" v="29" actId="20577"/>
        <pc:sldMkLst>
          <pc:docMk/>
          <pc:sldMk cId="4107252622" sldId="2147480451"/>
        </pc:sldMkLst>
        <pc:spChg chg="mod">
          <ac:chgData name="Tryggvi Ólafsson" userId="af0b99b7-3d2d-4874-9966-384db256713e" providerId="ADAL" clId="{404BCE71-B55E-4174-A3D5-8E7765BFCF91}" dt="2025-08-25T13:33:40.028" v="29" actId="20577"/>
          <ac:spMkLst>
            <pc:docMk/>
            <pc:sldMk cId="4107252622" sldId="2147480451"/>
            <ac:spMk id="2" creationId="{6F7BDB11-9867-F3E3-04C1-E24D8CEEC56B}"/>
          </ac:spMkLst>
        </pc:spChg>
      </pc:sldChg>
      <pc:sldChg chg="addSp delSp modSp mod">
        <pc:chgData name="Tryggvi Ólafsson" userId="af0b99b7-3d2d-4874-9966-384db256713e" providerId="ADAL" clId="{404BCE71-B55E-4174-A3D5-8E7765BFCF91}" dt="2025-08-26T10:19:39.235" v="983" actId="20577"/>
        <pc:sldMkLst>
          <pc:docMk/>
          <pc:sldMk cId="2292897307" sldId="2147480453"/>
        </pc:sldMkLst>
        <pc:spChg chg="mod">
          <ac:chgData name="Tryggvi Ólafsson" userId="af0b99b7-3d2d-4874-9966-384db256713e" providerId="ADAL" clId="{404BCE71-B55E-4174-A3D5-8E7765BFCF91}" dt="2025-08-26T10:19:39.235" v="983" actId="20577"/>
          <ac:spMkLst>
            <pc:docMk/>
            <pc:sldMk cId="2292897307" sldId="2147480453"/>
            <ac:spMk id="3" creationId="{A277FA92-36D6-06AF-BDF4-F4EC5AD97A39}"/>
          </ac:spMkLst>
        </pc:spChg>
        <pc:graphicFrameChg chg="add mod">
          <ac:chgData name="Tryggvi Ólafsson" userId="af0b99b7-3d2d-4874-9966-384db256713e" providerId="ADAL" clId="{404BCE71-B55E-4174-A3D5-8E7765BFCF91}" dt="2025-08-26T10:00:31.530" v="802" actId="207"/>
          <ac:graphicFrameMkLst>
            <pc:docMk/>
            <pc:sldMk cId="2292897307" sldId="2147480453"/>
            <ac:graphicFrameMk id="6" creationId="{7B2B141E-F65B-0247-480A-1DF5323AF09A}"/>
          </ac:graphicFrameMkLst>
        </pc:graphicFrameChg>
        <pc:picChg chg="del mod">
          <ac:chgData name="Tryggvi Ólafsson" userId="af0b99b7-3d2d-4874-9966-384db256713e" providerId="ADAL" clId="{404BCE71-B55E-4174-A3D5-8E7765BFCF91}" dt="2025-08-25T13:34:18.094" v="32" actId="478"/>
          <ac:picMkLst>
            <pc:docMk/>
            <pc:sldMk cId="2292897307" sldId="2147480453"/>
            <ac:picMk id="4" creationId="{9C94A7EF-E970-508B-5598-D8D91FE5077E}"/>
          </ac:picMkLst>
        </pc:picChg>
      </pc:sldChg>
      <pc:sldChg chg="addSp delSp modSp mod">
        <pc:chgData name="Tryggvi Ólafsson" userId="af0b99b7-3d2d-4874-9966-384db256713e" providerId="ADAL" clId="{404BCE71-B55E-4174-A3D5-8E7765BFCF91}" dt="2025-08-26T10:00:50.112" v="806" actId="207"/>
        <pc:sldMkLst>
          <pc:docMk/>
          <pc:sldMk cId="1401670731" sldId="2147480454"/>
        </pc:sldMkLst>
        <pc:spChg chg="del">
          <ac:chgData name="Tryggvi Ólafsson" userId="af0b99b7-3d2d-4874-9966-384db256713e" providerId="ADAL" clId="{404BCE71-B55E-4174-A3D5-8E7765BFCF91}" dt="2025-08-25T14:19:23.957" v="440" actId="478"/>
          <ac:spMkLst>
            <pc:docMk/>
            <pc:sldMk cId="1401670731" sldId="2147480454"/>
            <ac:spMk id="3" creationId="{A277FA92-36D6-06AF-BDF4-F4EC5AD97A39}"/>
          </ac:spMkLst>
        </pc:spChg>
        <pc:spChg chg="add mod">
          <ac:chgData name="Tryggvi Ólafsson" userId="af0b99b7-3d2d-4874-9966-384db256713e" providerId="ADAL" clId="{404BCE71-B55E-4174-A3D5-8E7765BFCF91}" dt="2025-08-25T15:17:01.842" v="524" actId="948"/>
          <ac:spMkLst>
            <pc:docMk/>
            <pc:sldMk cId="1401670731" sldId="2147480454"/>
            <ac:spMk id="5" creationId="{409D0610-4B61-9BC5-4DD7-258F6BD8B07A}"/>
          </ac:spMkLst>
        </pc:spChg>
        <pc:graphicFrameChg chg="add mod">
          <ac:chgData name="Tryggvi Ólafsson" userId="af0b99b7-3d2d-4874-9966-384db256713e" providerId="ADAL" clId="{404BCE71-B55E-4174-A3D5-8E7765BFCF91}" dt="2025-08-26T10:00:50.112" v="806" actId="207"/>
          <ac:graphicFrameMkLst>
            <pc:docMk/>
            <pc:sldMk cId="1401670731" sldId="2147480454"/>
            <ac:graphicFrameMk id="6" creationId="{8A71AD25-4EEE-DF14-05C8-10FB1166C238}"/>
          </ac:graphicFrameMkLst>
        </pc:graphicFrameChg>
        <pc:picChg chg="del">
          <ac:chgData name="Tryggvi Ólafsson" userId="af0b99b7-3d2d-4874-9966-384db256713e" providerId="ADAL" clId="{404BCE71-B55E-4174-A3D5-8E7765BFCF91}" dt="2025-08-25T14:19:20.423" v="439" actId="478"/>
          <ac:picMkLst>
            <pc:docMk/>
            <pc:sldMk cId="1401670731" sldId="2147480454"/>
            <ac:picMk id="2" creationId="{0C91A41C-1C1A-321A-7DAB-DC1CC1064BB8}"/>
          </ac:picMkLst>
        </pc:picChg>
      </pc:sldChg>
      <pc:sldChg chg="addSp delSp modSp mod">
        <pc:chgData name="Tryggvi Ólafsson" userId="af0b99b7-3d2d-4874-9966-384db256713e" providerId="ADAL" clId="{404BCE71-B55E-4174-A3D5-8E7765BFCF91}" dt="2025-08-26T10:01:06.111" v="810" actId="27918"/>
        <pc:sldMkLst>
          <pc:docMk/>
          <pc:sldMk cId="3299343374" sldId="2147480455"/>
        </pc:sldMkLst>
        <pc:graphicFrameChg chg="add del mod">
          <ac:chgData name="Tryggvi Ólafsson" userId="af0b99b7-3d2d-4874-9966-384db256713e" providerId="ADAL" clId="{404BCE71-B55E-4174-A3D5-8E7765BFCF91}" dt="2025-08-25T14:23:29.781" v="485" actId="478"/>
          <ac:graphicFrameMkLst>
            <pc:docMk/>
            <pc:sldMk cId="3299343374" sldId="2147480455"/>
            <ac:graphicFrameMk id="2" creationId="{2E8BA12D-E781-D1D5-76DC-E92EF1F282F7}"/>
          </ac:graphicFrameMkLst>
        </pc:graphicFrameChg>
        <pc:graphicFrameChg chg="add mod">
          <ac:chgData name="Tryggvi Ólafsson" userId="af0b99b7-3d2d-4874-9966-384db256713e" providerId="ADAL" clId="{404BCE71-B55E-4174-A3D5-8E7765BFCF91}" dt="2025-08-26T10:01:02.042" v="808" actId="207"/>
          <ac:graphicFrameMkLst>
            <pc:docMk/>
            <pc:sldMk cId="3299343374" sldId="2147480455"/>
            <ac:graphicFrameMk id="9" creationId="{CDB02AE0-85C7-5831-28B3-2DBBF01CF7F5}"/>
          </ac:graphicFrameMkLst>
        </pc:graphicFrameChg>
        <pc:picChg chg="del">
          <ac:chgData name="Tryggvi Ólafsson" userId="af0b99b7-3d2d-4874-9966-384db256713e" providerId="ADAL" clId="{404BCE71-B55E-4174-A3D5-8E7765BFCF91}" dt="2025-08-25T14:23:14.247" v="483" actId="478"/>
          <ac:picMkLst>
            <pc:docMk/>
            <pc:sldMk cId="3299343374" sldId="2147480455"/>
            <ac:picMk id="4" creationId="{68144EBF-9231-230C-5F02-79CCFC09D343}"/>
          </ac:picMkLst>
        </pc:picChg>
      </pc:sldChg>
      <pc:sldChg chg="addSp delSp modSp mod">
        <pc:chgData name="Tryggvi Ólafsson" userId="af0b99b7-3d2d-4874-9966-384db256713e" providerId="ADAL" clId="{404BCE71-B55E-4174-A3D5-8E7765BFCF91}" dt="2025-08-26T10:19:05.624" v="980" actId="27918"/>
        <pc:sldMkLst>
          <pc:docMk/>
          <pc:sldMk cId="535327100" sldId="2147480456"/>
        </pc:sldMkLst>
        <pc:spChg chg="mod">
          <ac:chgData name="Tryggvi Ólafsson" userId="af0b99b7-3d2d-4874-9966-384db256713e" providerId="ADAL" clId="{404BCE71-B55E-4174-A3D5-8E7765BFCF91}" dt="2025-08-25T15:16:43.848" v="523" actId="948"/>
          <ac:spMkLst>
            <pc:docMk/>
            <pc:sldMk cId="535327100" sldId="2147480456"/>
            <ac:spMk id="3" creationId="{A277FA92-36D6-06AF-BDF4-F4EC5AD97A39}"/>
          </ac:spMkLst>
        </pc:spChg>
        <pc:graphicFrameChg chg="add mod">
          <ac:chgData name="Tryggvi Ólafsson" userId="af0b99b7-3d2d-4874-9966-384db256713e" providerId="ADAL" clId="{404BCE71-B55E-4174-A3D5-8E7765BFCF91}" dt="2025-08-26T10:19:02.475" v="976" actId="14100"/>
          <ac:graphicFrameMkLst>
            <pc:docMk/>
            <pc:sldMk cId="535327100" sldId="2147480456"/>
            <ac:graphicFrameMk id="2" creationId="{5DA32C38-FF25-874B-846A-932200E9D7ED}"/>
          </ac:graphicFrameMkLst>
        </pc:graphicFrameChg>
        <pc:picChg chg="del">
          <ac:chgData name="Tryggvi Ólafsson" userId="af0b99b7-3d2d-4874-9966-384db256713e" providerId="ADAL" clId="{404BCE71-B55E-4174-A3D5-8E7765BFCF91}" dt="2025-08-25T15:17:09.110" v="525" actId="478"/>
          <ac:picMkLst>
            <pc:docMk/>
            <pc:sldMk cId="535327100" sldId="2147480456"/>
            <ac:picMk id="6" creationId="{AAE6095A-A611-DC67-545D-C7A931DCF97F}"/>
          </ac:picMkLst>
        </pc:picChg>
      </pc:sldChg>
      <pc:sldChg chg="addSp delSp modSp mod">
        <pc:chgData name="Tryggvi Ólafsson" userId="af0b99b7-3d2d-4874-9966-384db256713e" providerId="ADAL" clId="{404BCE71-B55E-4174-A3D5-8E7765BFCF91}" dt="2025-08-25T15:20:55.959" v="555" actId="1038"/>
        <pc:sldMkLst>
          <pc:docMk/>
          <pc:sldMk cId="720267013" sldId="2147480457"/>
        </pc:sldMkLst>
        <pc:spChg chg="mod">
          <ac:chgData name="Tryggvi Ólafsson" userId="af0b99b7-3d2d-4874-9966-384db256713e" providerId="ADAL" clId="{404BCE71-B55E-4174-A3D5-8E7765BFCF91}" dt="2025-08-25T15:20:39.554" v="546" actId="14100"/>
          <ac:spMkLst>
            <pc:docMk/>
            <pc:sldMk cId="720267013" sldId="2147480457"/>
            <ac:spMk id="4" creationId="{00000000-0000-0000-0000-000000000000}"/>
          </ac:spMkLst>
        </pc:spChg>
        <pc:picChg chg="add mod">
          <ac:chgData name="Tryggvi Ólafsson" userId="af0b99b7-3d2d-4874-9966-384db256713e" providerId="ADAL" clId="{404BCE71-B55E-4174-A3D5-8E7765BFCF91}" dt="2025-08-25T15:20:55.959" v="555" actId="1038"/>
          <ac:picMkLst>
            <pc:docMk/>
            <pc:sldMk cId="720267013" sldId="2147480457"/>
            <ac:picMk id="2" creationId="{69126E7F-0E4C-F74E-C327-29831D7D7F7F}"/>
          </ac:picMkLst>
        </pc:picChg>
        <pc:picChg chg="del">
          <ac:chgData name="Tryggvi Ólafsson" userId="af0b99b7-3d2d-4874-9966-384db256713e" providerId="ADAL" clId="{404BCE71-B55E-4174-A3D5-8E7765BFCF91}" dt="2025-08-25T15:20:41.941" v="547" actId="478"/>
          <ac:picMkLst>
            <pc:docMk/>
            <pc:sldMk cId="720267013" sldId="2147480457"/>
            <ac:picMk id="3" creationId="{A8265EC2-4FCF-5555-075B-9DCB820893BD}"/>
          </ac:picMkLst>
        </pc:picChg>
      </pc:sldChg>
      <pc:sldChg chg="addSp delSp modSp mod">
        <pc:chgData name="Tryggvi Ólafsson" userId="af0b99b7-3d2d-4874-9966-384db256713e" providerId="ADAL" clId="{404BCE71-B55E-4174-A3D5-8E7765BFCF91}" dt="2025-08-25T15:21:36.629" v="562" actId="14100"/>
        <pc:sldMkLst>
          <pc:docMk/>
          <pc:sldMk cId="3315155244" sldId="2147480458"/>
        </pc:sldMkLst>
        <pc:spChg chg="mod">
          <ac:chgData name="Tryggvi Ólafsson" userId="af0b99b7-3d2d-4874-9966-384db256713e" providerId="ADAL" clId="{404BCE71-B55E-4174-A3D5-8E7765BFCF91}" dt="2025-08-25T15:21:15.150" v="558" actId="14100"/>
          <ac:spMkLst>
            <pc:docMk/>
            <pc:sldMk cId="3315155244" sldId="2147480458"/>
            <ac:spMk id="4" creationId="{00000000-0000-0000-0000-000000000000}"/>
          </ac:spMkLst>
        </pc:spChg>
        <pc:picChg chg="add mod">
          <ac:chgData name="Tryggvi Ólafsson" userId="af0b99b7-3d2d-4874-9966-384db256713e" providerId="ADAL" clId="{404BCE71-B55E-4174-A3D5-8E7765BFCF91}" dt="2025-08-25T15:21:36.629" v="562" actId="14100"/>
          <ac:picMkLst>
            <pc:docMk/>
            <pc:sldMk cId="3315155244" sldId="2147480458"/>
            <ac:picMk id="2" creationId="{99E85B51-1D19-F084-3999-DB859C981C09}"/>
          </ac:picMkLst>
        </pc:picChg>
        <pc:picChg chg="del">
          <ac:chgData name="Tryggvi Ólafsson" userId="af0b99b7-3d2d-4874-9966-384db256713e" providerId="ADAL" clId="{404BCE71-B55E-4174-A3D5-8E7765BFCF91}" dt="2025-08-25T15:21:16.298" v="559" actId="478"/>
          <ac:picMkLst>
            <pc:docMk/>
            <pc:sldMk cId="3315155244" sldId="2147480458"/>
            <ac:picMk id="3" creationId="{F2B5F8F6-B7F2-DC29-B661-B2DF6BE55F9B}"/>
          </ac:picMkLst>
        </pc:picChg>
      </pc:sldChg>
      <pc:sldChg chg="addSp delSp modSp add mod">
        <pc:chgData name="Tryggvi Ólafsson" userId="af0b99b7-3d2d-4874-9966-384db256713e" providerId="ADAL" clId="{404BCE71-B55E-4174-A3D5-8E7765BFCF91}" dt="2025-08-26T10:00:40.787" v="804" actId="207"/>
        <pc:sldMkLst>
          <pc:docMk/>
          <pc:sldMk cId="3044362320" sldId="2147480468"/>
        </pc:sldMkLst>
        <pc:spChg chg="mod">
          <ac:chgData name="Tryggvi Ólafsson" userId="af0b99b7-3d2d-4874-9966-384db256713e" providerId="ADAL" clId="{404BCE71-B55E-4174-A3D5-8E7765BFCF91}" dt="2025-08-25T13:56:32.598" v="334" actId="14100"/>
          <ac:spMkLst>
            <pc:docMk/>
            <pc:sldMk cId="3044362320" sldId="2147480468"/>
            <ac:spMk id="3" creationId="{D1AF1106-C82F-05FF-D2AA-62E9D642583D}"/>
          </ac:spMkLst>
        </pc:spChg>
        <pc:spChg chg="add del mod">
          <ac:chgData name="Tryggvi Ólafsson" userId="af0b99b7-3d2d-4874-9966-384db256713e" providerId="ADAL" clId="{404BCE71-B55E-4174-A3D5-8E7765BFCF91}" dt="2025-08-25T13:57:24.184" v="336" actId="478"/>
          <ac:spMkLst>
            <pc:docMk/>
            <pc:sldMk cId="3044362320" sldId="2147480468"/>
            <ac:spMk id="4" creationId="{46F76975-266B-0233-A7B2-E5B3C57E3A9C}"/>
          </ac:spMkLst>
        </pc:spChg>
        <pc:spChg chg="add del mod">
          <ac:chgData name="Tryggvi Ólafsson" userId="af0b99b7-3d2d-4874-9966-384db256713e" providerId="ADAL" clId="{404BCE71-B55E-4174-A3D5-8E7765BFCF91}" dt="2025-08-25T14:17:09.218" v="435"/>
          <ac:spMkLst>
            <pc:docMk/>
            <pc:sldMk cId="3044362320" sldId="2147480468"/>
            <ac:spMk id="4" creationId="{AE50816B-2B74-20B0-FB7C-27BE3D8AF89E}"/>
          </ac:spMkLst>
        </pc:spChg>
        <pc:graphicFrameChg chg="del mod">
          <ac:chgData name="Tryggvi Ólafsson" userId="af0b99b7-3d2d-4874-9966-384db256713e" providerId="ADAL" clId="{404BCE71-B55E-4174-A3D5-8E7765BFCF91}" dt="2025-08-25T14:02:06.126" v="351" actId="478"/>
          <ac:graphicFrameMkLst>
            <pc:docMk/>
            <pc:sldMk cId="3044362320" sldId="2147480468"/>
            <ac:graphicFrameMk id="6" creationId="{63F118A8-691E-F5CE-9EB8-6A1497A8F9CB}"/>
          </ac:graphicFrameMkLst>
        </pc:graphicFrameChg>
        <pc:graphicFrameChg chg="add del mod">
          <ac:chgData name="Tryggvi Ólafsson" userId="af0b99b7-3d2d-4874-9966-384db256713e" providerId="ADAL" clId="{404BCE71-B55E-4174-A3D5-8E7765BFCF91}" dt="2025-08-25T14:02:41.429" v="354" actId="478"/>
          <ac:graphicFrameMkLst>
            <pc:docMk/>
            <pc:sldMk cId="3044362320" sldId="2147480468"/>
            <ac:graphicFrameMk id="9" creationId="{86019EF9-EB17-5428-239A-C56EBDA2C014}"/>
          </ac:graphicFrameMkLst>
        </pc:graphicFrameChg>
        <pc:graphicFrameChg chg="add del mod">
          <ac:chgData name="Tryggvi Ólafsson" userId="af0b99b7-3d2d-4874-9966-384db256713e" providerId="ADAL" clId="{404BCE71-B55E-4174-A3D5-8E7765BFCF91}" dt="2025-08-25T14:05:57.129" v="386" actId="478"/>
          <ac:graphicFrameMkLst>
            <pc:docMk/>
            <pc:sldMk cId="3044362320" sldId="2147480468"/>
            <ac:graphicFrameMk id="12" creationId="{B74857E5-BE3B-6023-0D9B-4B0AD80F8CCE}"/>
          </ac:graphicFrameMkLst>
        </pc:graphicFrameChg>
        <pc:graphicFrameChg chg="add mod">
          <ac:chgData name="Tryggvi Ólafsson" userId="af0b99b7-3d2d-4874-9966-384db256713e" providerId="ADAL" clId="{404BCE71-B55E-4174-A3D5-8E7765BFCF91}" dt="2025-08-26T10:00:40.787" v="804" actId="207"/>
          <ac:graphicFrameMkLst>
            <pc:docMk/>
            <pc:sldMk cId="3044362320" sldId="2147480468"/>
            <ac:graphicFrameMk id="15" creationId="{9DA9F2B7-E391-CDDE-DCC5-5DB01C73351C}"/>
          </ac:graphicFrameMkLst>
        </pc:graphicFrameChg>
        <pc:picChg chg="add mod modCrop">
          <ac:chgData name="Tryggvi Ólafsson" userId="af0b99b7-3d2d-4874-9966-384db256713e" providerId="ADAL" clId="{404BCE71-B55E-4174-A3D5-8E7765BFCF91}" dt="2025-08-25T14:17:17.749" v="438" actId="18131"/>
          <ac:picMkLst>
            <pc:docMk/>
            <pc:sldMk cId="3044362320" sldId="2147480468"/>
            <ac:picMk id="6" creationId="{B4EC2B1B-0B4F-F0E4-46EB-A7E1D15598AD}"/>
          </ac:picMkLst>
        </pc:picChg>
        <pc:picChg chg="add del">
          <ac:chgData name="Tryggvi Ólafsson" userId="af0b99b7-3d2d-4874-9966-384db256713e" providerId="ADAL" clId="{404BCE71-B55E-4174-A3D5-8E7765BFCF91}" dt="2025-08-25T14:13:33.073" v="424" actId="478"/>
          <ac:picMkLst>
            <pc:docMk/>
            <pc:sldMk cId="3044362320" sldId="2147480468"/>
            <ac:picMk id="8" creationId="{D27E57EC-8B57-A3DF-5743-2DB95B958FD0}"/>
          </ac:picMkLst>
        </pc:picChg>
      </pc:sldChg>
      <pc:sldChg chg="addSp delSp modSp add del mod">
        <pc:chgData name="Tryggvi Ólafsson" userId="af0b99b7-3d2d-4874-9966-384db256713e" providerId="ADAL" clId="{404BCE71-B55E-4174-A3D5-8E7765BFCF91}" dt="2025-08-26T09:47:06.445" v="729" actId="47"/>
        <pc:sldMkLst>
          <pc:docMk/>
          <pc:sldMk cId="1023594011" sldId="2147480469"/>
        </pc:sldMkLst>
        <pc:spChg chg="mod">
          <ac:chgData name="Tryggvi Ólafsson" userId="af0b99b7-3d2d-4874-9966-384db256713e" providerId="ADAL" clId="{404BCE71-B55E-4174-A3D5-8E7765BFCF91}" dt="2025-08-26T09:42:24.676" v="617" actId="20577"/>
          <ac:spMkLst>
            <pc:docMk/>
            <pc:sldMk cId="1023594011" sldId="2147480469"/>
            <ac:spMk id="3" creationId="{9B77A830-A776-F7C9-A731-1E83C14C8DC5}"/>
          </ac:spMkLst>
        </pc:spChg>
        <pc:spChg chg="add mod">
          <ac:chgData name="Tryggvi Ólafsson" userId="af0b99b7-3d2d-4874-9966-384db256713e" providerId="ADAL" clId="{404BCE71-B55E-4174-A3D5-8E7765BFCF91}" dt="2025-08-26T09:43:28.332" v="625" actId="478"/>
          <ac:spMkLst>
            <pc:docMk/>
            <pc:sldMk cId="1023594011" sldId="2147480469"/>
            <ac:spMk id="5" creationId="{0AC33B37-8629-260F-771A-E92A66FC3D8B}"/>
          </ac:spMkLst>
        </pc:spChg>
        <pc:picChg chg="del">
          <ac:chgData name="Tryggvi Ólafsson" userId="af0b99b7-3d2d-4874-9966-384db256713e" providerId="ADAL" clId="{404BCE71-B55E-4174-A3D5-8E7765BFCF91}" dt="2025-08-26T09:43:28.332" v="625" actId="478"/>
          <ac:picMkLst>
            <pc:docMk/>
            <pc:sldMk cId="1023594011" sldId="2147480469"/>
            <ac:picMk id="8" creationId="{E434A9F3-F255-8CA8-C599-467DB03D6C54}"/>
          </ac:picMkLst>
        </pc:picChg>
      </pc:sldChg>
      <pc:sldChg chg="addSp delSp modSp add mod">
        <pc:chgData name="Tryggvi Ólafsson" userId="af0b99b7-3d2d-4874-9966-384db256713e" providerId="ADAL" clId="{404BCE71-B55E-4174-A3D5-8E7765BFCF91}" dt="2025-08-26T10:20:04.830" v="986" actId="962"/>
        <pc:sldMkLst>
          <pc:docMk/>
          <pc:sldMk cId="4146633586" sldId="2147480469"/>
        </pc:sldMkLst>
        <pc:spChg chg="mod">
          <ac:chgData name="Tryggvi Ólafsson" userId="af0b99b7-3d2d-4874-9966-384db256713e" providerId="ADAL" clId="{404BCE71-B55E-4174-A3D5-8E7765BFCF91}" dt="2025-08-26T09:57:47.027" v="788" actId="14100"/>
          <ac:spMkLst>
            <pc:docMk/>
            <pc:sldMk cId="4146633586" sldId="2147480469"/>
            <ac:spMk id="3" creationId="{C6011317-E76C-C126-CF49-5F48E279567F}"/>
          </ac:spMkLst>
        </pc:spChg>
        <pc:spChg chg="add del mod">
          <ac:chgData name="Tryggvi Ólafsson" userId="af0b99b7-3d2d-4874-9966-384db256713e" providerId="ADAL" clId="{404BCE71-B55E-4174-A3D5-8E7765BFCF91}" dt="2025-08-26T10:20:02.625" v="984"/>
          <ac:spMkLst>
            <pc:docMk/>
            <pc:sldMk cId="4146633586" sldId="2147480469"/>
            <ac:spMk id="5" creationId="{6162530B-4574-03A8-066A-08E4AE7C0B1E}"/>
          </ac:spMkLst>
        </pc:spChg>
        <pc:graphicFrameChg chg="mod">
          <ac:chgData name="Tryggvi Ólafsson" userId="af0b99b7-3d2d-4874-9966-384db256713e" providerId="ADAL" clId="{404BCE71-B55E-4174-A3D5-8E7765BFCF91}" dt="2025-08-26T10:01:27.961" v="814" actId="207"/>
          <ac:graphicFrameMkLst>
            <pc:docMk/>
            <pc:sldMk cId="4146633586" sldId="2147480469"/>
            <ac:graphicFrameMk id="2" creationId="{86E10C5C-E7E4-1A1B-F9F7-EB0E6AC6BF29}"/>
          </ac:graphicFrameMkLst>
        </pc:graphicFrameChg>
        <pc:picChg chg="add mod">
          <ac:chgData name="Tryggvi Ólafsson" userId="af0b99b7-3d2d-4874-9966-384db256713e" providerId="ADAL" clId="{404BCE71-B55E-4174-A3D5-8E7765BFCF91}" dt="2025-08-26T10:20:04.830" v="986" actId="962"/>
          <ac:picMkLst>
            <pc:docMk/>
            <pc:sldMk cId="4146633586" sldId="2147480469"/>
            <ac:picMk id="7" creationId="{44B39C74-0C71-9A5F-00A4-75968AF208E3}"/>
          </ac:picMkLst>
        </pc:picChg>
        <pc:picChg chg="del">
          <ac:chgData name="Tryggvi Ólafsson" userId="af0b99b7-3d2d-4874-9966-384db256713e" providerId="ADAL" clId="{404BCE71-B55E-4174-A3D5-8E7765BFCF91}" dt="2025-08-26T09:57:42.184" v="786" actId="478"/>
          <ac:picMkLst>
            <pc:docMk/>
            <pc:sldMk cId="4146633586" sldId="2147480469"/>
            <ac:picMk id="8" creationId="{FB85D0C2-DA7C-214A-95EA-D7E9D6F57DA0}"/>
          </ac:picMkLst>
        </pc:picChg>
      </pc:sldChg>
      <pc:sldChg chg="modSp add del mod">
        <pc:chgData name="Tryggvi Ólafsson" userId="af0b99b7-3d2d-4874-9966-384db256713e" providerId="ADAL" clId="{404BCE71-B55E-4174-A3D5-8E7765BFCF91}" dt="2025-08-26T09:47:37.013" v="732" actId="47"/>
        <pc:sldMkLst>
          <pc:docMk/>
          <pc:sldMk cId="1820992732" sldId="2147480470"/>
        </pc:sldMkLst>
        <pc:spChg chg="mod">
          <ac:chgData name="Tryggvi Ólafsson" userId="af0b99b7-3d2d-4874-9966-384db256713e" providerId="ADAL" clId="{404BCE71-B55E-4174-A3D5-8E7765BFCF91}" dt="2025-08-26T09:44:07.389" v="665" actId="20577"/>
          <ac:spMkLst>
            <pc:docMk/>
            <pc:sldMk cId="1820992732" sldId="2147480470"/>
            <ac:spMk id="3" creationId="{7AAC4713-2621-0F37-718D-A142534ABA49}"/>
          </ac:spMkLst>
        </pc:spChg>
      </pc:sldChg>
      <pc:sldChg chg="addSp delSp modSp add mod">
        <pc:chgData name="Tryggvi Ólafsson" userId="af0b99b7-3d2d-4874-9966-384db256713e" providerId="ADAL" clId="{404BCE71-B55E-4174-A3D5-8E7765BFCF91}" dt="2025-08-26T10:20:33.858" v="990" actId="18131"/>
        <pc:sldMkLst>
          <pc:docMk/>
          <pc:sldMk cId="3943503751" sldId="2147480470"/>
        </pc:sldMkLst>
        <pc:spChg chg="mod">
          <ac:chgData name="Tryggvi Ólafsson" userId="af0b99b7-3d2d-4874-9966-384db256713e" providerId="ADAL" clId="{404BCE71-B55E-4174-A3D5-8E7765BFCF91}" dt="2025-08-26T10:02:56.397" v="818" actId="242"/>
          <ac:spMkLst>
            <pc:docMk/>
            <pc:sldMk cId="3943503751" sldId="2147480470"/>
            <ac:spMk id="3" creationId="{A592B1EC-1C2A-09EB-5CF5-76B238314A67}"/>
          </ac:spMkLst>
        </pc:spChg>
        <pc:spChg chg="del">
          <ac:chgData name="Tryggvi Ólafsson" userId="af0b99b7-3d2d-4874-9966-384db256713e" providerId="ADAL" clId="{404BCE71-B55E-4174-A3D5-8E7765BFCF91}" dt="2025-08-26T10:20:24.438" v="987"/>
          <ac:spMkLst>
            <pc:docMk/>
            <pc:sldMk cId="3943503751" sldId="2147480470"/>
            <ac:spMk id="5" creationId="{148BA00F-495B-7AE4-2F5A-1445B9EE7A0D}"/>
          </ac:spMkLst>
        </pc:spChg>
        <pc:graphicFrameChg chg="mod">
          <ac:chgData name="Tryggvi Ólafsson" userId="af0b99b7-3d2d-4874-9966-384db256713e" providerId="ADAL" clId="{404BCE71-B55E-4174-A3D5-8E7765BFCF91}" dt="2025-08-26T10:03:00.437" v="819" actId="14100"/>
          <ac:graphicFrameMkLst>
            <pc:docMk/>
            <pc:sldMk cId="3943503751" sldId="2147480470"/>
            <ac:graphicFrameMk id="2" creationId="{48A32A08-5BFD-AA92-C3D9-59B6C551D0E9}"/>
          </ac:graphicFrameMkLst>
        </pc:graphicFrameChg>
        <pc:picChg chg="add mod modCrop">
          <ac:chgData name="Tryggvi Ólafsson" userId="af0b99b7-3d2d-4874-9966-384db256713e" providerId="ADAL" clId="{404BCE71-B55E-4174-A3D5-8E7765BFCF91}" dt="2025-08-26T10:20:33.858" v="990" actId="18131"/>
          <ac:picMkLst>
            <pc:docMk/>
            <pc:sldMk cId="3943503751" sldId="2147480470"/>
            <ac:picMk id="6" creationId="{8444E2C9-38F1-FB47-F745-F3E8D084FBAE}"/>
          </ac:picMkLst>
        </pc:picChg>
      </pc:sldChg>
      <pc:sldChg chg="modSp add del mod">
        <pc:chgData name="Tryggvi Ólafsson" userId="af0b99b7-3d2d-4874-9966-384db256713e" providerId="ADAL" clId="{404BCE71-B55E-4174-A3D5-8E7765BFCF91}" dt="2025-08-26T09:46:54.230" v="728" actId="47"/>
        <pc:sldMkLst>
          <pc:docMk/>
          <pc:sldMk cId="184189689" sldId="2147480471"/>
        </pc:sldMkLst>
        <pc:spChg chg="mod">
          <ac:chgData name="Tryggvi Ólafsson" userId="af0b99b7-3d2d-4874-9966-384db256713e" providerId="ADAL" clId="{404BCE71-B55E-4174-A3D5-8E7765BFCF91}" dt="2025-08-26T09:46:16.924" v="724" actId="20577"/>
          <ac:spMkLst>
            <pc:docMk/>
            <pc:sldMk cId="184189689" sldId="2147480471"/>
            <ac:spMk id="3" creationId="{E1CD8814-595C-AB51-D42B-0029615210DD}"/>
          </ac:spMkLst>
        </pc:spChg>
      </pc:sldChg>
      <pc:sldChg chg="addSp delSp modSp add mod">
        <pc:chgData name="Tryggvi Ólafsson" userId="af0b99b7-3d2d-4874-9966-384db256713e" providerId="ADAL" clId="{404BCE71-B55E-4174-A3D5-8E7765BFCF91}" dt="2025-08-26T10:20:55.930" v="992" actId="27614"/>
        <pc:sldMkLst>
          <pc:docMk/>
          <pc:sldMk cId="2383009222" sldId="2147480471"/>
        </pc:sldMkLst>
        <pc:spChg chg="mod">
          <ac:chgData name="Tryggvi Ólafsson" userId="af0b99b7-3d2d-4874-9966-384db256713e" providerId="ADAL" clId="{404BCE71-B55E-4174-A3D5-8E7765BFCF91}" dt="2025-08-26T10:04:07.646" v="828"/>
          <ac:spMkLst>
            <pc:docMk/>
            <pc:sldMk cId="2383009222" sldId="2147480471"/>
            <ac:spMk id="3" creationId="{CA47739D-B707-723C-8A29-FA0FFD3863A5}"/>
          </ac:spMkLst>
        </pc:spChg>
        <pc:spChg chg="del">
          <ac:chgData name="Tryggvi Ólafsson" userId="af0b99b7-3d2d-4874-9966-384db256713e" providerId="ADAL" clId="{404BCE71-B55E-4174-A3D5-8E7765BFCF91}" dt="2025-08-26T10:20:53.896" v="991"/>
          <ac:spMkLst>
            <pc:docMk/>
            <pc:sldMk cId="2383009222" sldId="2147480471"/>
            <ac:spMk id="5" creationId="{A815B596-7BC2-B0DB-4742-C18FBCD73122}"/>
          </ac:spMkLst>
        </pc:spChg>
        <pc:picChg chg="add mod">
          <ac:chgData name="Tryggvi Ólafsson" userId="af0b99b7-3d2d-4874-9966-384db256713e" providerId="ADAL" clId="{404BCE71-B55E-4174-A3D5-8E7765BFCF91}" dt="2025-08-26T10:20:55.930" v="992" actId="27614"/>
          <ac:picMkLst>
            <pc:docMk/>
            <pc:sldMk cId="2383009222" sldId="2147480471"/>
            <ac:picMk id="6" creationId="{35EDA171-FDFB-9CCE-C80E-4247CE797F06}"/>
          </ac:picMkLst>
        </pc:picChg>
      </pc:sldChg>
      <pc:sldChg chg="addSp delSp modSp add mod">
        <pc:chgData name="Tryggvi Ólafsson" userId="af0b99b7-3d2d-4874-9966-384db256713e" providerId="ADAL" clId="{404BCE71-B55E-4174-A3D5-8E7765BFCF91}" dt="2025-08-26T10:21:47.298" v="996" actId="18131"/>
        <pc:sldMkLst>
          <pc:docMk/>
          <pc:sldMk cId="3276352758" sldId="2147480472"/>
        </pc:sldMkLst>
        <pc:spChg chg="del">
          <ac:chgData name="Tryggvi Ólafsson" userId="af0b99b7-3d2d-4874-9966-384db256713e" providerId="ADAL" clId="{404BCE71-B55E-4174-A3D5-8E7765BFCF91}" dt="2025-08-26T10:08:14.378" v="864" actId="478"/>
          <ac:spMkLst>
            <pc:docMk/>
            <pc:sldMk cId="3276352758" sldId="2147480472"/>
            <ac:spMk id="3" creationId="{BC95E412-F593-37B0-3100-37139326FA5E}"/>
          </ac:spMkLst>
        </pc:spChg>
        <pc:spChg chg="del">
          <ac:chgData name="Tryggvi Ólafsson" userId="af0b99b7-3d2d-4874-9966-384db256713e" providerId="ADAL" clId="{404BCE71-B55E-4174-A3D5-8E7765BFCF91}" dt="2025-08-26T10:21:37.962" v="993"/>
          <ac:spMkLst>
            <pc:docMk/>
            <pc:sldMk cId="3276352758" sldId="2147480472"/>
            <ac:spMk id="5" creationId="{982EBE54-067F-7909-448D-756BBF746804}"/>
          </ac:spMkLst>
        </pc:spChg>
        <pc:spChg chg="add del mod">
          <ac:chgData name="Tryggvi Ólafsson" userId="af0b99b7-3d2d-4874-9966-384db256713e" providerId="ADAL" clId="{404BCE71-B55E-4174-A3D5-8E7765BFCF91}" dt="2025-08-26T10:08:16.804" v="865" actId="478"/>
          <ac:spMkLst>
            <pc:docMk/>
            <pc:sldMk cId="3276352758" sldId="2147480472"/>
            <ac:spMk id="9" creationId="{8362BC24-55E8-B7C3-A36C-0CB60AA6401D}"/>
          </ac:spMkLst>
        </pc:spChg>
        <pc:graphicFrameChg chg="del">
          <ac:chgData name="Tryggvi Ólafsson" userId="af0b99b7-3d2d-4874-9966-384db256713e" providerId="ADAL" clId="{404BCE71-B55E-4174-A3D5-8E7765BFCF91}" dt="2025-08-26T10:05:15.550" v="837" actId="478"/>
          <ac:graphicFrameMkLst>
            <pc:docMk/>
            <pc:sldMk cId="3276352758" sldId="2147480472"/>
            <ac:graphicFrameMk id="2" creationId="{07831B52-5CD5-5572-1727-6B537EB5FA2A}"/>
          </ac:graphicFrameMkLst>
        </pc:graphicFrameChg>
        <pc:graphicFrameChg chg="add mod">
          <ac:chgData name="Tryggvi Ólafsson" userId="af0b99b7-3d2d-4874-9966-384db256713e" providerId="ADAL" clId="{404BCE71-B55E-4174-A3D5-8E7765BFCF91}" dt="2025-08-26T10:10:09.113" v="882" actId="113"/>
          <ac:graphicFrameMkLst>
            <pc:docMk/>
            <pc:sldMk cId="3276352758" sldId="2147480472"/>
            <ac:graphicFrameMk id="7" creationId="{18E6A44C-D44D-6B18-53A6-B9F6594C12F8}"/>
          </ac:graphicFrameMkLst>
        </pc:graphicFrameChg>
        <pc:picChg chg="add mod modCrop">
          <ac:chgData name="Tryggvi Ólafsson" userId="af0b99b7-3d2d-4874-9966-384db256713e" providerId="ADAL" clId="{404BCE71-B55E-4174-A3D5-8E7765BFCF91}" dt="2025-08-26T10:21:47.298" v="996" actId="18131"/>
          <ac:picMkLst>
            <pc:docMk/>
            <pc:sldMk cId="3276352758" sldId="2147480472"/>
            <ac:picMk id="11" creationId="{309E3A89-B6AB-731F-73C6-F3CE2B499EBE}"/>
          </ac:picMkLst>
        </pc:picChg>
      </pc:sldChg>
      <pc:sldChg chg="addSp delSp modSp add mod">
        <pc:chgData name="Tryggvi Ólafsson" userId="af0b99b7-3d2d-4874-9966-384db256713e" providerId="ADAL" clId="{404BCE71-B55E-4174-A3D5-8E7765BFCF91}" dt="2025-08-26T10:22:18.062" v="1000" actId="18131"/>
        <pc:sldMkLst>
          <pc:docMk/>
          <pc:sldMk cId="2955733582" sldId="2147480473"/>
        </pc:sldMkLst>
        <pc:spChg chg="mod">
          <ac:chgData name="Tryggvi Ólafsson" userId="af0b99b7-3d2d-4874-9966-384db256713e" providerId="ADAL" clId="{404BCE71-B55E-4174-A3D5-8E7765BFCF91}" dt="2025-08-26T10:11:05.130" v="885"/>
          <ac:spMkLst>
            <pc:docMk/>
            <pc:sldMk cId="2955733582" sldId="2147480473"/>
            <ac:spMk id="3" creationId="{11CF8097-D638-15BE-AE7B-903F1B55B467}"/>
          </ac:spMkLst>
        </pc:spChg>
        <pc:spChg chg="add del mod">
          <ac:chgData name="Tryggvi Ólafsson" userId="af0b99b7-3d2d-4874-9966-384db256713e" providerId="ADAL" clId="{404BCE71-B55E-4174-A3D5-8E7765BFCF91}" dt="2025-08-26T10:22:12.229" v="997"/>
          <ac:spMkLst>
            <pc:docMk/>
            <pc:sldMk cId="2955733582" sldId="2147480473"/>
            <ac:spMk id="5" creationId="{400DCEA7-1E13-208C-26BF-BAA45AFEB54C}"/>
          </ac:spMkLst>
        </pc:spChg>
        <pc:graphicFrameChg chg="mod">
          <ac:chgData name="Tryggvi Ólafsson" userId="af0b99b7-3d2d-4874-9966-384db256713e" providerId="ADAL" clId="{404BCE71-B55E-4174-A3D5-8E7765BFCF91}" dt="2025-08-26T10:11:50.223" v="893" actId="14100"/>
          <ac:graphicFrameMkLst>
            <pc:docMk/>
            <pc:sldMk cId="2955733582" sldId="2147480473"/>
            <ac:graphicFrameMk id="2" creationId="{3C27B683-A46A-2FC1-33CF-59C146C6426B}"/>
          </ac:graphicFrameMkLst>
        </pc:graphicFrameChg>
        <pc:picChg chg="add mod modCrop">
          <ac:chgData name="Tryggvi Ólafsson" userId="af0b99b7-3d2d-4874-9966-384db256713e" providerId="ADAL" clId="{404BCE71-B55E-4174-A3D5-8E7765BFCF91}" dt="2025-08-26T10:22:18.062" v="1000" actId="18131"/>
          <ac:picMkLst>
            <pc:docMk/>
            <pc:sldMk cId="2955733582" sldId="2147480473"/>
            <ac:picMk id="7" creationId="{177FEBA5-FB06-5197-D2EB-50F2DCCFD64B}"/>
          </ac:picMkLst>
        </pc:picChg>
        <pc:picChg chg="del">
          <ac:chgData name="Tryggvi Ólafsson" userId="af0b99b7-3d2d-4874-9966-384db256713e" providerId="ADAL" clId="{404BCE71-B55E-4174-A3D5-8E7765BFCF91}" dt="2025-08-26T10:10:29.403" v="884" actId="478"/>
          <ac:picMkLst>
            <pc:docMk/>
            <pc:sldMk cId="2955733582" sldId="2147480473"/>
            <ac:picMk id="8" creationId="{1797C337-C498-5F4D-6DE7-2DB1E524636A}"/>
          </ac:picMkLst>
        </pc:picChg>
      </pc:sldChg>
      <pc:sldChg chg="addSp delSp modSp add mod">
        <pc:chgData name="Tryggvi Ólafsson" userId="af0b99b7-3d2d-4874-9966-384db256713e" providerId="ADAL" clId="{404BCE71-B55E-4174-A3D5-8E7765BFCF91}" dt="2025-08-26T10:22:39.109" v="1004" actId="18131"/>
        <pc:sldMkLst>
          <pc:docMk/>
          <pc:sldMk cId="2663290350" sldId="2147480474"/>
        </pc:sldMkLst>
        <pc:spChg chg="del">
          <ac:chgData name="Tryggvi Ólafsson" userId="af0b99b7-3d2d-4874-9966-384db256713e" providerId="ADAL" clId="{404BCE71-B55E-4174-A3D5-8E7765BFCF91}" dt="2025-08-26T10:12:47.799" v="895" actId="478"/>
          <ac:spMkLst>
            <pc:docMk/>
            <pc:sldMk cId="2663290350" sldId="2147480474"/>
            <ac:spMk id="3" creationId="{4280D41F-F4EF-40A2-FCCF-DF55DF1C5EA8}"/>
          </ac:spMkLst>
        </pc:spChg>
        <pc:spChg chg="del">
          <ac:chgData name="Tryggvi Ólafsson" userId="af0b99b7-3d2d-4874-9966-384db256713e" providerId="ADAL" clId="{404BCE71-B55E-4174-A3D5-8E7765BFCF91}" dt="2025-08-26T10:22:31.505" v="1001"/>
          <ac:spMkLst>
            <pc:docMk/>
            <pc:sldMk cId="2663290350" sldId="2147480474"/>
            <ac:spMk id="5" creationId="{EC90DEEE-477D-B727-1A0F-3334EE24DC5E}"/>
          </ac:spMkLst>
        </pc:spChg>
        <pc:spChg chg="add del mod">
          <ac:chgData name="Tryggvi Ólafsson" userId="af0b99b7-3d2d-4874-9966-384db256713e" providerId="ADAL" clId="{404BCE71-B55E-4174-A3D5-8E7765BFCF91}" dt="2025-08-26T10:12:49.980" v="896" actId="478"/>
          <ac:spMkLst>
            <pc:docMk/>
            <pc:sldMk cId="2663290350" sldId="2147480474"/>
            <ac:spMk id="6" creationId="{EE8B33E8-F04C-3CC9-BB25-9A641A6EB18D}"/>
          </ac:spMkLst>
        </pc:spChg>
        <pc:graphicFrameChg chg="del">
          <ac:chgData name="Tryggvi Ólafsson" userId="af0b99b7-3d2d-4874-9966-384db256713e" providerId="ADAL" clId="{404BCE71-B55E-4174-A3D5-8E7765BFCF91}" dt="2025-08-26T10:12:51.513" v="897" actId="478"/>
          <ac:graphicFrameMkLst>
            <pc:docMk/>
            <pc:sldMk cId="2663290350" sldId="2147480474"/>
            <ac:graphicFrameMk id="2" creationId="{BEF9506E-C88D-733A-750D-5C35049CF521}"/>
          </ac:graphicFrameMkLst>
        </pc:graphicFrameChg>
        <pc:graphicFrameChg chg="add mod">
          <ac:chgData name="Tryggvi Ólafsson" userId="af0b99b7-3d2d-4874-9966-384db256713e" providerId="ADAL" clId="{404BCE71-B55E-4174-A3D5-8E7765BFCF91}" dt="2025-08-26T10:17:31.829" v="948" actId="14100"/>
          <ac:graphicFrameMkLst>
            <pc:docMk/>
            <pc:sldMk cId="2663290350" sldId="2147480474"/>
            <ac:graphicFrameMk id="9" creationId="{BF093D5E-25FB-B9B4-F9A6-51E7DF393C0A}"/>
          </ac:graphicFrameMkLst>
        </pc:graphicFrameChg>
        <pc:picChg chg="add mod modCrop">
          <ac:chgData name="Tryggvi Ólafsson" userId="af0b99b7-3d2d-4874-9966-384db256713e" providerId="ADAL" clId="{404BCE71-B55E-4174-A3D5-8E7765BFCF91}" dt="2025-08-26T10:22:39.109" v="1004" actId="18131"/>
          <ac:picMkLst>
            <pc:docMk/>
            <pc:sldMk cId="2663290350" sldId="2147480474"/>
            <ac:picMk id="11" creationId="{AF046225-FD58-C5E9-B7DD-EE072311092E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xMode val="edge"/>
          <c:yMode val="edge"/>
          <c:x val="8.7445796086387494E-3"/>
          <c:y val="0.16109184962791109"/>
          <c:w val="0.98906927548920154"/>
          <c:h val="0.82894774885026501"/>
        </c:manualLayout>
      </c:layout>
      <c:barChart>
        <c:barDir val="col"/>
        <c:grouping val="clustered"/>
        <c:varyColors val="0"/>
        <c:ser>
          <c:idx val="2"/>
          <c:order val="1"/>
          <c:tx>
            <c:strRef>
              <c:f>'g3-14'!$C$26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CEA19A"/>
            </a:solidFill>
            <a:ln w="28575">
              <a:noFill/>
            </a:ln>
          </c:spPr>
          <c:invertIfNegative val="0"/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F45-401E-BA65-0EC7E2133842}"/>
              </c:ext>
            </c:extLst>
          </c:dPt>
          <c:dPt>
            <c:idx val="23"/>
            <c:invertIfNegative val="0"/>
            <c:bubble3D val="0"/>
            <c:spPr>
              <a:solidFill>
                <a:srgbClr val="DE192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2-4F45-401E-BA65-0EC7E2133842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F45-401E-BA65-0EC7E2133842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4F45-401E-BA65-0EC7E2133842}"/>
              </c:ext>
            </c:extLst>
          </c:dPt>
          <c:dLbls>
            <c:dLbl>
              <c:idx val="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126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5-4F45-401E-BA65-0EC7E2133842}"/>
                </c:ext>
              </c:extLst>
            </c:dLbl>
            <c:dLbl>
              <c:idx val="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154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6-4F45-401E-BA65-0EC7E2133842}"/>
                </c:ext>
              </c:extLst>
            </c:dLbl>
            <c:dLbl>
              <c:idx val="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157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7-4F45-401E-BA65-0EC7E2133842}"/>
                </c:ext>
              </c:extLst>
            </c:dLbl>
            <c:dLbl>
              <c:idx val="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8-4F45-401E-BA65-0EC7E2133842}"/>
                </c:ext>
              </c:extLst>
            </c:dLbl>
            <c:dLbl>
              <c:idx val="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9-4F45-401E-BA65-0EC7E2133842}"/>
                </c:ext>
              </c:extLst>
            </c:dLbl>
            <c:dLbl>
              <c:idx val="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A-4F45-401E-BA65-0EC7E2133842}"/>
                </c:ext>
              </c:extLst>
            </c:dLbl>
            <c:dLbl>
              <c:idx val="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B-4F45-401E-BA65-0EC7E2133842}"/>
                </c:ext>
              </c:extLst>
            </c:dLbl>
            <c:dLbl>
              <c:idx val="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C-4F45-401E-BA65-0EC7E2133842}"/>
                </c:ext>
              </c:extLst>
            </c:dLbl>
            <c:dLbl>
              <c:idx val="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D-4F45-401E-BA65-0EC7E2133842}"/>
                </c:ext>
              </c:extLst>
            </c:dLbl>
            <c:dLbl>
              <c:idx val="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E-4F45-401E-BA65-0EC7E2133842}"/>
                </c:ext>
              </c:extLst>
            </c:dLbl>
            <c:dLbl>
              <c:idx val="1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F-4F45-401E-BA65-0EC7E2133842}"/>
                </c:ext>
              </c:extLst>
            </c:dLbl>
            <c:dLbl>
              <c:idx val="1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0-4F45-401E-BA65-0EC7E2133842}"/>
                </c:ext>
              </c:extLst>
            </c:dLbl>
            <c:dLbl>
              <c:idx val="1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1-4F45-401E-BA65-0EC7E2133842}"/>
                </c:ext>
              </c:extLst>
            </c:dLbl>
            <c:dLbl>
              <c:idx val="1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2-4F45-401E-BA65-0EC7E2133842}"/>
                </c:ext>
              </c:extLst>
            </c:dLbl>
            <c:dLbl>
              <c:idx val="1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3-4F45-401E-BA65-0EC7E2133842}"/>
                </c:ext>
              </c:extLst>
            </c:dLbl>
            <c:dLbl>
              <c:idx val="1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184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4-4F45-401E-BA65-0EC7E2133842}"/>
                </c:ext>
              </c:extLst>
            </c:dLbl>
            <c:dLbl>
              <c:idx val="1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0-4F45-401E-BA65-0EC7E2133842}"/>
                </c:ext>
              </c:extLst>
            </c:dLbl>
            <c:dLbl>
              <c:idx val="1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189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5-4F45-401E-BA65-0EC7E2133842}"/>
                </c:ext>
              </c:extLst>
            </c:dLbl>
            <c:dLbl>
              <c:idx val="1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6-4F45-401E-BA65-0EC7E2133842}"/>
                </c:ext>
              </c:extLst>
            </c:dLbl>
            <c:dLbl>
              <c:idx val="1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7-4F45-401E-BA65-0EC7E2133842}"/>
                </c:ext>
              </c:extLst>
            </c:dLbl>
            <c:dLbl>
              <c:idx val="2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8-4F45-401E-BA65-0EC7E2133842}"/>
                </c:ext>
              </c:extLst>
            </c:dLbl>
            <c:dLbl>
              <c:idx val="2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9-4F45-401E-BA65-0EC7E2133842}"/>
                </c:ext>
              </c:extLst>
            </c:dLbl>
            <c:dLbl>
              <c:idx val="2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A-4F45-401E-BA65-0EC7E2133842}"/>
                </c:ext>
              </c:extLst>
            </c:dLbl>
            <c:dLbl>
              <c:idx val="2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2-4F45-401E-BA65-0EC7E2133842}"/>
                </c:ext>
              </c:extLst>
            </c:dLbl>
            <c:dLbl>
              <c:idx val="2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B-4F45-401E-BA65-0EC7E2133842}"/>
                </c:ext>
              </c:extLst>
            </c:dLbl>
            <c:dLbl>
              <c:idx val="2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3-4F45-401E-BA65-0EC7E2133842}"/>
                </c:ext>
              </c:extLst>
            </c:dLbl>
            <c:dLbl>
              <c:idx val="2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4-4F45-401E-BA65-0EC7E2133842}"/>
                </c:ext>
              </c:extLst>
            </c:dLbl>
            <c:dLbl>
              <c:idx val="2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C-4F45-401E-BA65-0EC7E2133842}"/>
                </c:ext>
              </c:extLst>
            </c:dLbl>
            <c:dLbl>
              <c:idx val="2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D-4F45-401E-BA65-0EC7E2133842}"/>
                </c:ext>
              </c:extLst>
            </c:dLbl>
            <c:dLbl>
              <c:idx val="2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E-4F45-401E-BA65-0EC7E2133842}"/>
                </c:ext>
              </c:extLst>
            </c:dLbl>
            <c:dLbl>
              <c:idx val="3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F-4F45-401E-BA65-0EC7E2133842}"/>
                </c:ext>
              </c:extLst>
            </c:dLbl>
            <c:dLbl>
              <c:idx val="3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0-4F45-401E-BA65-0EC7E2133842}"/>
                </c:ext>
              </c:extLst>
            </c:dLbl>
            <c:dLbl>
              <c:idx val="3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1-4F45-401E-BA65-0EC7E2133842}"/>
                </c:ext>
              </c:extLst>
            </c:dLbl>
            <c:dLbl>
              <c:idx val="3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2-4F45-401E-BA65-0EC7E2133842}"/>
                </c:ext>
              </c:extLst>
            </c:dLbl>
            <c:dLbl>
              <c:idx val="3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3-4F45-401E-BA65-0EC7E2133842}"/>
                </c:ext>
              </c:extLst>
            </c:dLbl>
            <c:dLbl>
              <c:idx val="3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4-4F45-401E-BA65-0EC7E2133842}"/>
                </c:ext>
              </c:extLst>
            </c:dLbl>
            <c:dLbl>
              <c:idx val="3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5-4F45-401E-BA65-0EC7E2133842}"/>
                </c:ext>
              </c:extLst>
            </c:dLbl>
            <c:dLbl>
              <c:idx val="3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231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6-4F45-401E-BA65-0EC7E2133842}"/>
                </c:ext>
              </c:extLst>
            </c:dLbl>
            <c:dLbl>
              <c:idx val="3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232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7-4F45-401E-BA65-0EC7E2133842}"/>
                </c:ext>
              </c:extLst>
            </c:dLbl>
            <c:dLbl>
              <c:idx val="3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234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8-4F45-401E-BA65-0EC7E2133842}"/>
                </c:ext>
              </c:extLst>
            </c:dLbl>
            <c:dLbl>
              <c:idx val="4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240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9-4F45-401E-BA65-0EC7E2133842}"/>
                </c:ext>
              </c:extLst>
            </c:dLbl>
            <c:dLbl>
              <c:idx val="4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246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A-4F45-401E-BA65-0EC7E2133842}"/>
                </c:ext>
              </c:extLst>
            </c:dLbl>
            <c:dLbl>
              <c:idx val="4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247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B-4F45-401E-BA65-0EC7E2133842}"/>
                </c:ext>
              </c:extLst>
            </c:dLbl>
            <c:dLbl>
              <c:idx val="4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253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C-4F45-401E-BA65-0EC7E2133842}"/>
                </c:ext>
              </c:extLst>
            </c:dLbl>
            <c:dLbl>
              <c:idx val="4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262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D-4F45-401E-BA65-0EC7E2133842}"/>
                </c:ext>
              </c:extLst>
            </c:dLbl>
            <c:dLbl>
              <c:idx val="4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286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E-4F45-401E-BA65-0EC7E2133842}"/>
                </c:ext>
              </c:extLst>
            </c:dLbl>
            <c:dLbl>
              <c:idx val="46"/>
              <c:spPr>
                <a:noFill/>
                <a:ln w="25400">
                  <a:noFill/>
                </a:ln>
              </c:spPr>
              <c:txPr>
                <a:bodyPr rot="-5400000" vert="horz" wrap="square" lIns="0" tIns="19050" rIns="38100" bIns="19050" anchor="ctr" anchorCtr="0">
                  <a:spAutoFit/>
                </a:bodyPr>
                <a:lstStyle/>
                <a:p>
                  <a:pPr algn="ctr">
                    <a:defRPr sz="800" b="0" i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</a:defRPr>
                  </a:pPr>
                  <a:endParaRPr lang="is-I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F-4F45-401E-BA65-0EC7E2133842}"/>
                </c:ext>
              </c:extLst>
            </c:dLbl>
            <c:dLbl>
              <c:idx val="47"/>
              <c:spPr>
                <a:noFill/>
                <a:ln w="25400">
                  <a:noFill/>
                </a:ln>
              </c:spPr>
              <c:txPr>
                <a:bodyPr rot="-5400000" vert="horz" wrap="square" lIns="0" tIns="19050" rIns="38100" bIns="19050" anchor="ctr" anchorCtr="0">
                  <a:spAutoFit/>
                </a:bodyPr>
                <a:lstStyle/>
                <a:p>
                  <a:pPr algn="ctr">
                    <a:defRPr sz="800" b="0" i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</a:defRPr>
                  </a:pPr>
                  <a:endParaRPr lang="is-I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0-4F45-401E-BA65-0EC7E2133842}"/>
                </c:ext>
              </c:extLst>
            </c:dLbl>
            <c:dLbl>
              <c:idx val="48"/>
              <c:spPr>
                <a:noFill/>
                <a:ln w="25400">
                  <a:noFill/>
                </a:ln>
              </c:spPr>
              <c:txPr>
                <a:bodyPr rot="-5400000" vert="horz" wrap="square" lIns="0" tIns="19050" rIns="38100" bIns="19050" anchor="ctr" anchorCtr="0">
                  <a:spAutoFit/>
                </a:bodyPr>
                <a:lstStyle/>
                <a:p>
                  <a:pPr algn="ctr">
                    <a:defRPr sz="800" b="0" i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</a:defRPr>
                  </a:pPr>
                  <a:endParaRPr lang="is-I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1-4F45-401E-BA65-0EC7E2133842}"/>
                </c:ext>
              </c:extLst>
            </c:dLbl>
            <c:spPr>
              <a:noFill/>
              <a:ln w="25400">
                <a:noFill/>
              </a:ln>
            </c:spPr>
            <c:txPr>
              <a:bodyPr rot="-5400000" vert="horz" wrap="square" lIns="0" tIns="19050" rIns="38100" bIns="19050" anchor="ctr" anchorCtr="0">
                <a:spAutoFit/>
              </a:bodyPr>
              <a:lstStyle/>
              <a:p>
                <a:pPr algn="ctr">
                  <a:defRPr sz="750">
                    <a:solidFill>
                      <a:sysClr val="windowText" lastClr="000000"/>
                    </a:solidFill>
                    <a:latin typeface="Arial Narrow" panose="020B0606020202030204" pitchFamily="34" charset="0"/>
                  </a:defRPr>
                </a:pPr>
                <a:endParaRPr lang="is-I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'g3-14'!$A$27:$A$72</c:f>
              <c:strCache>
                <c:ptCount val="46"/>
                <c:pt idx="0">
                  <c:v>Mexico</c:v>
                </c:pt>
                <c:pt idx="1">
                  <c:v>Türkiye</c:v>
                </c:pt>
                <c:pt idx="2">
                  <c:v>Peru</c:v>
                </c:pt>
                <c:pt idx="3">
                  <c:v>Korea</c:v>
                </c:pt>
                <c:pt idx="5">
                  <c:v>Colombia</c:v>
                </c:pt>
                <c:pt idx="6">
                  <c:v>Switzerland</c:v>
                </c:pt>
                <c:pt idx="7">
                  <c:v>Luxembourg</c:v>
                </c:pt>
                <c:pt idx="8">
                  <c:v>Japan</c:v>
                </c:pt>
                <c:pt idx="9">
                  <c:v>Argentina</c:v>
                </c:pt>
                <c:pt idx="10">
                  <c:v>Israel</c:v>
                </c:pt>
                <c:pt idx="11">
                  <c:v>Brazil</c:v>
                </c:pt>
                <c:pt idx="12">
                  <c:v>Finland</c:v>
                </c:pt>
                <c:pt idx="13">
                  <c:v>Chile</c:v>
                </c:pt>
                <c:pt idx="14">
                  <c:v>United States</c:v>
                </c:pt>
                <c:pt idx="15">
                  <c:v>Spain</c:v>
                </c:pt>
                <c:pt idx="16">
                  <c:v>Iceland</c:v>
                </c:pt>
                <c:pt idx="17">
                  <c:v>Sweden</c:v>
                </c:pt>
                <c:pt idx="18">
                  <c:v>Australia</c:v>
                </c:pt>
                <c:pt idx="19">
                  <c:v>South Africa</c:v>
                </c:pt>
                <c:pt idx="20">
                  <c:v>Austria</c:v>
                </c:pt>
                <c:pt idx="21">
                  <c:v>Belgium</c:v>
                </c:pt>
                <c:pt idx="22">
                  <c:v>Canada</c:v>
                </c:pt>
                <c:pt idx="23">
                  <c:v>OECD38</c:v>
                </c:pt>
                <c:pt idx="24">
                  <c:v>Italy¹</c:v>
                </c:pt>
                <c:pt idx="25">
                  <c:v>Germany</c:v>
                </c:pt>
                <c:pt idx="26">
                  <c:v>Norway¹</c:v>
                </c:pt>
                <c:pt idx="27">
                  <c:v>Greece</c:v>
                </c:pt>
                <c:pt idx="28">
                  <c:v>France¹</c:v>
                </c:pt>
                <c:pt idx="29">
                  <c:v>Portugal</c:v>
                </c:pt>
                <c:pt idx="30">
                  <c:v>Bulgaria</c:v>
                </c:pt>
                <c:pt idx="31">
                  <c:v>Netherlands</c:v>
                </c:pt>
                <c:pt idx="32">
                  <c:v>Czech Republic</c:v>
                </c:pt>
                <c:pt idx="33">
                  <c:v>New Zealand¹</c:v>
                </c:pt>
                <c:pt idx="34">
                  <c:v>United Kingdom</c:v>
                </c:pt>
                <c:pt idx="35">
                  <c:v>Lithuania</c:v>
                </c:pt>
                <c:pt idx="36">
                  <c:v>Estonia</c:v>
                </c:pt>
                <c:pt idx="37">
                  <c:v>Denmark</c:v>
                </c:pt>
                <c:pt idx="38">
                  <c:v>Romania</c:v>
                </c:pt>
                <c:pt idx="39">
                  <c:v>Ireland</c:v>
                </c:pt>
                <c:pt idx="40">
                  <c:v>Poland</c:v>
                </c:pt>
                <c:pt idx="41">
                  <c:v>Latvia</c:v>
                </c:pt>
                <c:pt idx="42">
                  <c:v>Slovenia</c:v>
                </c:pt>
                <c:pt idx="43">
                  <c:v>Slovak Republic</c:v>
                </c:pt>
                <c:pt idx="44">
                  <c:v>Croatia</c:v>
                </c:pt>
                <c:pt idx="45">
                  <c:v>Hungary</c:v>
                </c:pt>
              </c:strCache>
            </c:strRef>
          </c:cat>
          <c:val>
            <c:numRef>
              <c:f>'g3-14'!$C$27:$C$72</c:f>
              <c:numCache>
                <c:formatCode>0</c:formatCode>
                <c:ptCount val="46"/>
                <c:pt idx="0">
                  <c:v>125.872</c:v>
                </c:pt>
                <c:pt idx="1">
                  <c:v>154.14599999999999</c:v>
                </c:pt>
                <c:pt idx="2">
                  <c:v>157.143</c:v>
                </c:pt>
                <c:pt idx="3">
                  <c:v>160.238</c:v>
                </c:pt>
                <c:pt idx="4">
                  <c:v>160.36500000000001</c:v>
                </c:pt>
                <c:pt idx="5">
                  <c:v>165.69200000000001</c:v>
                </c:pt>
                <c:pt idx="6">
                  <c:v>167.624</c:v>
                </c:pt>
                <c:pt idx="7">
                  <c:v>171.38300000000001</c:v>
                </c:pt>
                <c:pt idx="8">
                  <c:v>174.81299999999999</c:v>
                </c:pt>
                <c:pt idx="9">
                  <c:v>176.774</c:v>
                </c:pt>
                <c:pt idx="10">
                  <c:v>176.79499999999999</c:v>
                </c:pt>
                <c:pt idx="11">
                  <c:v>178.053</c:v>
                </c:pt>
                <c:pt idx="12">
                  <c:v>181.05</c:v>
                </c:pt>
                <c:pt idx="13">
                  <c:v>181.91</c:v>
                </c:pt>
                <c:pt idx="14">
                  <c:v>182.21</c:v>
                </c:pt>
                <c:pt idx="15">
                  <c:v>184.36199999999999</c:v>
                </c:pt>
                <c:pt idx="16">
                  <c:v>186.34200000000001</c:v>
                </c:pt>
                <c:pt idx="17">
                  <c:v>188.852</c:v>
                </c:pt>
                <c:pt idx="18">
                  <c:v>190.63200000000001</c:v>
                </c:pt>
                <c:pt idx="19">
                  <c:v>191.845</c:v>
                </c:pt>
                <c:pt idx="20">
                  <c:v>191.89400000000001</c:v>
                </c:pt>
                <c:pt idx="21">
                  <c:v>196.947</c:v>
                </c:pt>
                <c:pt idx="22">
                  <c:v>200.25399999999999</c:v>
                </c:pt>
                <c:pt idx="23">
                  <c:v>201.59728947368424</c:v>
                </c:pt>
                <c:pt idx="24">
                  <c:v>205.17099999999999</c:v>
                </c:pt>
                <c:pt idx="25">
                  <c:v>206.18799999999999</c:v>
                </c:pt>
                <c:pt idx="26">
                  <c:v>206.767</c:v>
                </c:pt>
                <c:pt idx="27">
                  <c:v>207.84700000000001</c:v>
                </c:pt>
                <c:pt idx="28">
                  <c:v>209.53200000000001</c:v>
                </c:pt>
                <c:pt idx="29">
                  <c:v>210.929</c:v>
                </c:pt>
                <c:pt idx="30">
                  <c:v>214.73699999999999</c:v>
                </c:pt>
                <c:pt idx="31">
                  <c:v>217.24299999999999</c:v>
                </c:pt>
                <c:pt idx="32">
                  <c:v>220.94</c:v>
                </c:pt>
                <c:pt idx="33">
                  <c:v>221.196</c:v>
                </c:pt>
                <c:pt idx="34">
                  <c:v>221.786</c:v>
                </c:pt>
                <c:pt idx="35">
                  <c:v>226.00299999999999</c:v>
                </c:pt>
                <c:pt idx="36">
                  <c:v>228.13200000000001</c:v>
                </c:pt>
                <c:pt idx="37">
                  <c:v>231.09200000000001</c:v>
                </c:pt>
                <c:pt idx="38">
                  <c:v>231.86500000000001</c:v>
                </c:pt>
                <c:pt idx="39">
                  <c:v>233.673</c:v>
                </c:pt>
                <c:pt idx="40">
                  <c:v>240.38499999999999</c:v>
                </c:pt>
                <c:pt idx="41">
                  <c:v>245.77500000000001</c:v>
                </c:pt>
                <c:pt idx="42">
                  <c:v>247.43</c:v>
                </c:pt>
                <c:pt idx="43">
                  <c:v>252.85900000000001</c:v>
                </c:pt>
                <c:pt idx="44">
                  <c:v>261.79599999999999</c:v>
                </c:pt>
                <c:pt idx="45">
                  <c:v>286.36799999999999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4F45-401E-BA65-0EC7E2133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929577407"/>
        <c:axId val="1"/>
      </c:barChart>
      <c:lineChart>
        <c:grouping val="standard"/>
        <c:varyColors val="0"/>
        <c:ser>
          <c:idx val="0"/>
          <c:order val="0"/>
          <c:tx>
            <c:strRef>
              <c:f>'g3-14'!$B$26</c:f>
              <c:strCache>
                <c:ptCount val="1"/>
                <c:pt idx="0">
                  <c:v>Men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ysClr val="window" lastClr="FFFFFF"/>
              </a:solidFill>
              <a:ln w="6350" cap="flat" cmpd="sng" algn="ctr">
                <a:solidFill>
                  <a:srgbClr val="000000"/>
                </a:solidFill>
                <a:prstDash val="solid"/>
                <a:round/>
              </a:ln>
              <a:effectLst/>
            </c:spPr>
          </c:marker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33-4F45-401E-BA65-0EC7E2133842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34-4F45-401E-BA65-0EC7E2133842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35-4F45-401E-BA65-0EC7E2133842}"/>
              </c:ext>
            </c:extLst>
          </c:dPt>
          <c:dPt>
            <c:idx val="16"/>
            <c:bubble3D val="0"/>
            <c:extLst>
              <c:ext xmlns:c16="http://schemas.microsoft.com/office/drawing/2014/chart" uri="{C3380CC4-5D6E-409C-BE32-E72D297353CC}">
                <c16:uniqueId val="{00000036-4F45-401E-BA65-0EC7E2133842}"/>
              </c:ext>
            </c:extLst>
          </c:dPt>
          <c:dPt>
            <c:idx val="19"/>
            <c:marker>
              <c:spPr>
                <a:solidFill>
                  <a:sysClr val="window" lastClr="FFFFFF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7-4F45-401E-BA65-0EC7E2133842}"/>
              </c:ext>
            </c:extLst>
          </c:dPt>
          <c:dPt>
            <c:idx val="20"/>
            <c:bubble3D val="0"/>
            <c:extLst>
              <c:ext xmlns:c16="http://schemas.microsoft.com/office/drawing/2014/chart" uri="{C3380CC4-5D6E-409C-BE32-E72D297353CC}">
                <c16:uniqueId val="{00000038-4F45-401E-BA65-0EC7E2133842}"/>
              </c:ext>
            </c:extLst>
          </c:dPt>
          <c:dPt>
            <c:idx val="23"/>
            <c:marker>
              <c:spPr>
                <a:solidFill>
                  <a:srgbClr val="DE1920"/>
                </a:solidFill>
                <a:ln w="6350" cap="flat" cmpd="sng" algn="ctr">
                  <a:solidFill>
                    <a:srgbClr val="DE192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9-4F45-401E-BA65-0EC7E2133842}"/>
              </c:ext>
            </c:extLst>
          </c:dPt>
          <c:dPt>
            <c:idx val="25"/>
            <c:bubble3D val="0"/>
            <c:extLst>
              <c:ext xmlns:c16="http://schemas.microsoft.com/office/drawing/2014/chart" uri="{C3380CC4-5D6E-409C-BE32-E72D297353CC}">
                <c16:uniqueId val="{0000003A-4F45-401E-BA65-0EC7E2133842}"/>
              </c:ext>
            </c:extLst>
          </c:dPt>
          <c:dPt>
            <c:idx val="26"/>
            <c:marker>
              <c:spPr>
                <a:solidFill>
                  <a:sysClr val="window" lastClr="FFFFFF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B-4F45-401E-BA65-0EC7E2133842}"/>
              </c:ext>
            </c:extLst>
          </c:dPt>
          <c:cat>
            <c:strRef>
              <c:f>'g3-14'!$A$27:$A$72</c:f>
              <c:strCache>
                <c:ptCount val="46"/>
                <c:pt idx="0">
                  <c:v>Mexico</c:v>
                </c:pt>
                <c:pt idx="1">
                  <c:v>Türkiye</c:v>
                </c:pt>
                <c:pt idx="2">
                  <c:v>Peru</c:v>
                </c:pt>
                <c:pt idx="3">
                  <c:v>Korea</c:v>
                </c:pt>
                <c:pt idx="5">
                  <c:v>Colombia</c:v>
                </c:pt>
                <c:pt idx="6">
                  <c:v>Switzerland</c:v>
                </c:pt>
                <c:pt idx="7">
                  <c:v>Luxembourg</c:v>
                </c:pt>
                <c:pt idx="8">
                  <c:v>Japan</c:v>
                </c:pt>
                <c:pt idx="9">
                  <c:v>Argentina</c:v>
                </c:pt>
                <c:pt idx="10">
                  <c:v>Israel</c:v>
                </c:pt>
                <c:pt idx="11">
                  <c:v>Brazil</c:v>
                </c:pt>
                <c:pt idx="12">
                  <c:v>Finland</c:v>
                </c:pt>
                <c:pt idx="13">
                  <c:v>Chile</c:v>
                </c:pt>
                <c:pt idx="14">
                  <c:v>United States</c:v>
                </c:pt>
                <c:pt idx="15">
                  <c:v>Spain</c:v>
                </c:pt>
                <c:pt idx="16">
                  <c:v>Iceland</c:v>
                </c:pt>
                <c:pt idx="17">
                  <c:v>Sweden</c:v>
                </c:pt>
                <c:pt idx="18">
                  <c:v>Australia</c:v>
                </c:pt>
                <c:pt idx="19">
                  <c:v>South Africa</c:v>
                </c:pt>
                <c:pt idx="20">
                  <c:v>Austria</c:v>
                </c:pt>
                <c:pt idx="21">
                  <c:v>Belgium</c:v>
                </c:pt>
                <c:pt idx="22">
                  <c:v>Canada</c:v>
                </c:pt>
                <c:pt idx="23">
                  <c:v>OECD38</c:v>
                </c:pt>
                <c:pt idx="24">
                  <c:v>Italy¹</c:v>
                </c:pt>
                <c:pt idx="25">
                  <c:v>Germany</c:v>
                </c:pt>
                <c:pt idx="26">
                  <c:v>Norway¹</c:v>
                </c:pt>
                <c:pt idx="27">
                  <c:v>Greece</c:v>
                </c:pt>
                <c:pt idx="28">
                  <c:v>France¹</c:v>
                </c:pt>
                <c:pt idx="29">
                  <c:v>Portugal</c:v>
                </c:pt>
                <c:pt idx="30">
                  <c:v>Bulgaria</c:v>
                </c:pt>
                <c:pt idx="31">
                  <c:v>Netherlands</c:v>
                </c:pt>
                <c:pt idx="32">
                  <c:v>Czech Republic</c:v>
                </c:pt>
                <c:pt idx="33">
                  <c:v>New Zealand¹</c:v>
                </c:pt>
                <c:pt idx="34">
                  <c:v>United Kingdom</c:v>
                </c:pt>
                <c:pt idx="35">
                  <c:v>Lithuania</c:v>
                </c:pt>
                <c:pt idx="36">
                  <c:v>Estonia</c:v>
                </c:pt>
                <c:pt idx="37">
                  <c:v>Denmark</c:v>
                </c:pt>
                <c:pt idx="38">
                  <c:v>Romania</c:v>
                </c:pt>
                <c:pt idx="39">
                  <c:v>Ireland</c:v>
                </c:pt>
                <c:pt idx="40">
                  <c:v>Poland</c:v>
                </c:pt>
                <c:pt idx="41">
                  <c:v>Latvia</c:v>
                </c:pt>
                <c:pt idx="42">
                  <c:v>Slovenia</c:v>
                </c:pt>
                <c:pt idx="43">
                  <c:v>Slovak Republic</c:v>
                </c:pt>
                <c:pt idx="44">
                  <c:v>Croatia</c:v>
                </c:pt>
                <c:pt idx="45">
                  <c:v>Hungary</c:v>
                </c:pt>
              </c:strCache>
            </c:strRef>
          </c:cat>
          <c:val>
            <c:numRef>
              <c:f>'g3-14'!$B$27:$B$72</c:f>
              <c:numCache>
                <c:formatCode>0</c:formatCode>
                <c:ptCount val="46"/>
                <c:pt idx="0">
                  <c:v>143.9</c:v>
                </c:pt>
                <c:pt idx="1">
                  <c:v>224.7</c:v>
                </c:pt>
                <c:pt idx="2">
                  <c:v>170.8</c:v>
                </c:pt>
                <c:pt idx="3">
                  <c:v>241.1</c:v>
                </c:pt>
                <c:pt idx="4">
                  <c:v>191</c:v>
                </c:pt>
                <c:pt idx="5">
                  <c:v>198.1</c:v>
                </c:pt>
                <c:pt idx="6">
                  <c:v>209.2</c:v>
                </c:pt>
                <c:pt idx="7">
                  <c:v>225.3</c:v>
                </c:pt>
                <c:pt idx="8">
                  <c:v>241.6</c:v>
                </c:pt>
                <c:pt idx="9">
                  <c:v>222.1</c:v>
                </c:pt>
                <c:pt idx="10">
                  <c:v>210.9</c:v>
                </c:pt>
                <c:pt idx="11">
                  <c:v>230</c:v>
                </c:pt>
                <c:pt idx="12">
                  <c:v>225.9</c:v>
                </c:pt>
                <c:pt idx="13">
                  <c:v>218.1</c:v>
                </c:pt>
                <c:pt idx="14">
                  <c:v>215.1</c:v>
                </c:pt>
                <c:pt idx="15">
                  <c:v>256</c:v>
                </c:pt>
                <c:pt idx="16">
                  <c:v>209.1</c:v>
                </c:pt>
                <c:pt idx="17">
                  <c:v>222.7</c:v>
                </c:pt>
                <c:pt idx="18">
                  <c:v>234.7</c:v>
                </c:pt>
                <c:pt idx="19">
                  <c:v>251.1</c:v>
                </c:pt>
                <c:pt idx="20">
                  <c:v>241.5</c:v>
                </c:pt>
                <c:pt idx="21">
                  <c:v>253.3</c:v>
                </c:pt>
                <c:pt idx="22">
                  <c:v>239.9</c:v>
                </c:pt>
                <c:pt idx="23">
                  <c:v>259.58421052631593</c:v>
                </c:pt>
                <c:pt idx="24">
                  <c:v>268.7</c:v>
                </c:pt>
                <c:pt idx="25">
                  <c:v>257.39999999999998</c:v>
                </c:pt>
                <c:pt idx="26">
                  <c:v>250.9</c:v>
                </c:pt>
                <c:pt idx="27">
                  <c:v>279.8</c:v>
                </c:pt>
                <c:pt idx="28">
                  <c:v>216.2</c:v>
                </c:pt>
                <c:pt idx="29">
                  <c:v>300.5</c:v>
                </c:pt>
                <c:pt idx="30">
                  <c:v>293.89999999999998</c:v>
                </c:pt>
                <c:pt idx="31">
                  <c:v>259.5</c:v>
                </c:pt>
                <c:pt idx="32">
                  <c:v>287.5</c:v>
                </c:pt>
                <c:pt idx="33">
                  <c:v>259.10000000000002</c:v>
                </c:pt>
                <c:pt idx="34">
                  <c:v>264.2</c:v>
                </c:pt>
                <c:pt idx="35">
                  <c:v>342</c:v>
                </c:pt>
                <c:pt idx="36">
                  <c:v>349.8</c:v>
                </c:pt>
                <c:pt idx="37">
                  <c:v>274.89999999999998</c:v>
                </c:pt>
                <c:pt idx="38">
                  <c:v>318.7</c:v>
                </c:pt>
                <c:pt idx="39">
                  <c:v>275.8</c:v>
                </c:pt>
                <c:pt idx="40">
                  <c:v>325.7</c:v>
                </c:pt>
                <c:pt idx="41">
                  <c:v>375.6</c:v>
                </c:pt>
                <c:pt idx="42">
                  <c:v>332.2</c:v>
                </c:pt>
                <c:pt idx="43">
                  <c:v>354.2</c:v>
                </c:pt>
                <c:pt idx="44">
                  <c:v>365.4</c:v>
                </c:pt>
                <c:pt idx="45">
                  <c:v>388.1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C-4F45-401E-BA65-0EC7E2133842}"/>
            </c:ext>
          </c:extLst>
        </c:ser>
        <c:ser>
          <c:idx val="1"/>
          <c:order val="2"/>
          <c:tx>
            <c:strRef>
              <c:f>'g3-14'!$D$26</c:f>
              <c:strCache>
                <c:ptCount val="1"/>
                <c:pt idx="0">
                  <c:v>Women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E7E6E6">
                  <a:lumMod val="50000"/>
                </a:srgbClr>
              </a:solidFill>
              <a:ln w="6350" cap="flat" cmpd="sng" algn="ctr">
                <a:solidFill>
                  <a:srgbClr val="E7E6E6">
                    <a:lumMod val="50000"/>
                  </a:srgbClr>
                </a:solidFill>
                <a:prstDash val="solid"/>
                <a:round/>
              </a:ln>
              <a:effectLst/>
            </c:spPr>
          </c:marker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3D-4F45-401E-BA65-0EC7E2133842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3E-4F45-401E-BA65-0EC7E2133842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3F-4F45-401E-BA65-0EC7E2133842}"/>
              </c:ext>
            </c:extLst>
          </c:dPt>
          <c:dPt>
            <c:idx val="16"/>
            <c:bubble3D val="0"/>
            <c:extLst>
              <c:ext xmlns:c16="http://schemas.microsoft.com/office/drawing/2014/chart" uri="{C3380CC4-5D6E-409C-BE32-E72D297353CC}">
                <c16:uniqueId val="{00000040-4F45-401E-BA65-0EC7E2133842}"/>
              </c:ext>
            </c:extLst>
          </c:dPt>
          <c:dPt>
            <c:idx val="19"/>
            <c:marker>
              <c:spPr>
                <a:solidFill>
                  <a:srgbClr val="767171"/>
                </a:solidFill>
                <a:ln w="6350" cap="flat" cmpd="sng" algn="ctr">
                  <a:solidFill>
                    <a:srgbClr val="76717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1-4F45-401E-BA65-0EC7E2133842}"/>
              </c:ext>
            </c:extLst>
          </c:dPt>
          <c:dPt>
            <c:idx val="20"/>
            <c:bubble3D val="0"/>
            <c:extLst>
              <c:ext xmlns:c16="http://schemas.microsoft.com/office/drawing/2014/chart" uri="{C3380CC4-5D6E-409C-BE32-E72D297353CC}">
                <c16:uniqueId val="{00000042-4F45-401E-BA65-0EC7E2133842}"/>
              </c:ext>
            </c:extLst>
          </c:dPt>
          <c:dPt>
            <c:idx val="23"/>
            <c:marker>
              <c:spPr>
                <a:solidFill>
                  <a:sysClr val="windowText" lastClr="000000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3-4F45-401E-BA65-0EC7E2133842}"/>
              </c:ext>
            </c:extLst>
          </c:dPt>
          <c:dPt>
            <c:idx val="25"/>
            <c:marker>
              <c:spPr>
                <a:solidFill>
                  <a:srgbClr val="767171"/>
                </a:solidFill>
                <a:ln w="6350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4-4F45-401E-BA65-0EC7E2133842}"/>
              </c:ext>
            </c:extLst>
          </c:dPt>
          <c:dPt>
            <c:idx val="26"/>
            <c:marker>
              <c:spPr>
                <a:solidFill>
                  <a:srgbClr val="767171"/>
                </a:solidFill>
                <a:ln w="6350" cap="flat" cmpd="sng" algn="ctr">
                  <a:solidFill>
                    <a:srgbClr val="76717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5-4F45-401E-BA65-0EC7E2133842}"/>
              </c:ext>
            </c:extLst>
          </c:dPt>
          <c:cat>
            <c:strRef>
              <c:f>'g3-14'!$A$27:$A$72</c:f>
              <c:strCache>
                <c:ptCount val="46"/>
                <c:pt idx="0">
                  <c:v>Mexico</c:v>
                </c:pt>
                <c:pt idx="1">
                  <c:v>Türkiye</c:v>
                </c:pt>
                <c:pt idx="2">
                  <c:v>Peru</c:v>
                </c:pt>
                <c:pt idx="3">
                  <c:v>Korea</c:v>
                </c:pt>
                <c:pt idx="5">
                  <c:v>Colombia</c:v>
                </c:pt>
                <c:pt idx="6">
                  <c:v>Switzerland</c:v>
                </c:pt>
                <c:pt idx="7">
                  <c:v>Luxembourg</c:v>
                </c:pt>
                <c:pt idx="8">
                  <c:v>Japan</c:v>
                </c:pt>
                <c:pt idx="9">
                  <c:v>Argentina</c:v>
                </c:pt>
                <c:pt idx="10">
                  <c:v>Israel</c:v>
                </c:pt>
                <c:pt idx="11">
                  <c:v>Brazil</c:v>
                </c:pt>
                <c:pt idx="12">
                  <c:v>Finland</c:v>
                </c:pt>
                <c:pt idx="13">
                  <c:v>Chile</c:v>
                </c:pt>
                <c:pt idx="14">
                  <c:v>United States</c:v>
                </c:pt>
                <c:pt idx="15">
                  <c:v>Spain</c:v>
                </c:pt>
                <c:pt idx="16">
                  <c:v>Iceland</c:v>
                </c:pt>
                <c:pt idx="17">
                  <c:v>Sweden</c:v>
                </c:pt>
                <c:pt idx="18">
                  <c:v>Australia</c:v>
                </c:pt>
                <c:pt idx="19">
                  <c:v>South Africa</c:v>
                </c:pt>
                <c:pt idx="20">
                  <c:v>Austria</c:v>
                </c:pt>
                <c:pt idx="21">
                  <c:v>Belgium</c:v>
                </c:pt>
                <c:pt idx="22">
                  <c:v>Canada</c:v>
                </c:pt>
                <c:pt idx="23">
                  <c:v>OECD38</c:v>
                </c:pt>
                <c:pt idx="24">
                  <c:v>Italy¹</c:v>
                </c:pt>
                <c:pt idx="25">
                  <c:v>Germany</c:v>
                </c:pt>
                <c:pt idx="26">
                  <c:v>Norway¹</c:v>
                </c:pt>
                <c:pt idx="27">
                  <c:v>Greece</c:v>
                </c:pt>
                <c:pt idx="28">
                  <c:v>France¹</c:v>
                </c:pt>
                <c:pt idx="29">
                  <c:v>Portugal</c:v>
                </c:pt>
                <c:pt idx="30">
                  <c:v>Bulgaria</c:v>
                </c:pt>
                <c:pt idx="31">
                  <c:v>Netherlands</c:v>
                </c:pt>
                <c:pt idx="32">
                  <c:v>Czech Republic</c:v>
                </c:pt>
                <c:pt idx="33">
                  <c:v>New Zealand¹</c:v>
                </c:pt>
                <c:pt idx="34">
                  <c:v>United Kingdom</c:v>
                </c:pt>
                <c:pt idx="35">
                  <c:v>Lithuania</c:v>
                </c:pt>
                <c:pt idx="36">
                  <c:v>Estonia</c:v>
                </c:pt>
                <c:pt idx="37">
                  <c:v>Denmark</c:v>
                </c:pt>
                <c:pt idx="38">
                  <c:v>Romania</c:v>
                </c:pt>
                <c:pt idx="39">
                  <c:v>Ireland</c:v>
                </c:pt>
                <c:pt idx="40">
                  <c:v>Poland</c:v>
                </c:pt>
                <c:pt idx="41">
                  <c:v>Latvia</c:v>
                </c:pt>
                <c:pt idx="42">
                  <c:v>Slovenia</c:v>
                </c:pt>
                <c:pt idx="43">
                  <c:v>Slovak Republic</c:v>
                </c:pt>
                <c:pt idx="44">
                  <c:v>Croatia</c:v>
                </c:pt>
                <c:pt idx="45">
                  <c:v>Hungary</c:v>
                </c:pt>
              </c:strCache>
            </c:strRef>
          </c:cat>
          <c:val>
            <c:numRef>
              <c:f>'g3-14'!$D$27:$D$72</c:f>
              <c:numCache>
                <c:formatCode>0</c:formatCode>
                <c:ptCount val="46"/>
                <c:pt idx="0">
                  <c:v>112.7</c:v>
                </c:pt>
                <c:pt idx="1">
                  <c:v>98.9</c:v>
                </c:pt>
                <c:pt idx="2">
                  <c:v>148.19999999999999</c:v>
                </c:pt>
                <c:pt idx="3">
                  <c:v>106.6</c:v>
                </c:pt>
                <c:pt idx="4">
                  <c:v>136.4</c:v>
                </c:pt>
                <c:pt idx="5">
                  <c:v>145.6</c:v>
                </c:pt>
                <c:pt idx="6">
                  <c:v>137.9</c:v>
                </c:pt>
                <c:pt idx="7">
                  <c:v>133.5</c:v>
                </c:pt>
                <c:pt idx="8">
                  <c:v>127.2</c:v>
                </c:pt>
                <c:pt idx="9">
                  <c:v>151.5</c:v>
                </c:pt>
                <c:pt idx="10">
                  <c:v>151.19999999999999</c:v>
                </c:pt>
                <c:pt idx="11">
                  <c:v>146.30000000000001</c:v>
                </c:pt>
                <c:pt idx="12">
                  <c:v>149.19999999999999</c:v>
                </c:pt>
                <c:pt idx="13">
                  <c:v>156.69999999999999</c:v>
                </c:pt>
                <c:pt idx="14">
                  <c:v>157.4</c:v>
                </c:pt>
                <c:pt idx="15">
                  <c:v>130.4</c:v>
                </c:pt>
                <c:pt idx="16">
                  <c:v>170.3</c:v>
                </c:pt>
                <c:pt idx="17">
                  <c:v>165.7</c:v>
                </c:pt>
                <c:pt idx="18">
                  <c:v>155</c:v>
                </c:pt>
                <c:pt idx="19">
                  <c:v>161.19999999999999</c:v>
                </c:pt>
                <c:pt idx="20">
                  <c:v>156.1</c:v>
                </c:pt>
                <c:pt idx="21">
                  <c:v>156.4</c:v>
                </c:pt>
                <c:pt idx="22">
                  <c:v>170.7</c:v>
                </c:pt>
                <c:pt idx="23">
                  <c:v>162.26842105263148</c:v>
                </c:pt>
                <c:pt idx="24">
                  <c:v>160</c:v>
                </c:pt>
                <c:pt idx="25">
                  <c:v>168.3</c:v>
                </c:pt>
                <c:pt idx="26">
                  <c:v>176.9</c:v>
                </c:pt>
                <c:pt idx="27">
                  <c:v>150.19999999999999</c:v>
                </c:pt>
                <c:pt idx="28">
                  <c:v>211.7</c:v>
                </c:pt>
                <c:pt idx="29">
                  <c:v>147.4</c:v>
                </c:pt>
                <c:pt idx="30">
                  <c:v>160.9</c:v>
                </c:pt>
                <c:pt idx="31">
                  <c:v>186</c:v>
                </c:pt>
                <c:pt idx="32">
                  <c:v>175.9</c:v>
                </c:pt>
                <c:pt idx="33">
                  <c:v>191.7</c:v>
                </c:pt>
                <c:pt idx="34">
                  <c:v>189.9</c:v>
                </c:pt>
                <c:pt idx="35">
                  <c:v>161.80000000000001</c:v>
                </c:pt>
                <c:pt idx="36">
                  <c:v>164.2</c:v>
                </c:pt>
                <c:pt idx="37">
                  <c:v>199.4</c:v>
                </c:pt>
                <c:pt idx="38">
                  <c:v>168.2</c:v>
                </c:pt>
                <c:pt idx="39">
                  <c:v>201.3</c:v>
                </c:pt>
                <c:pt idx="40">
                  <c:v>186.7</c:v>
                </c:pt>
                <c:pt idx="41">
                  <c:v>178.2</c:v>
                </c:pt>
                <c:pt idx="42">
                  <c:v>188.7</c:v>
                </c:pt>
                <c:pt idx="43">
                  <c:v>188.9</c:v>
                </c:pt>
                <c:pt idx="44">
                  <c:v>192.1</c:v>
                </c:pt>
                <c:pt idx="45">
                  <c:v>221.1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6-4F45-401E-BA65-0EC7E2133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6350">
              <a:solidFill>
                <a:srgbClr val="000000"/>
              </a:solidFill>
            </a:ln>
          </c:spPr>
        </c:hiLowLines>
        <c:marker val="1"/>
        <c:smooth val="0"/>
        <c:axId val="929577407"/>
        <c:axId val="1"/>
      </c:lineChart>
      <c:catAx>
        <c:axId val="929577407"/>
        <c:scaling>
          <c:orientation val="minMax"/>
        </c:scaling>
        <c:delete val="0"/>
        <c:axPos val="b"/>
        <c:majorGridlines>
          <c:spPr>
            <a:ln w="9525" cmpd="sng">
              <a:solidFill>
                <a:srgbClr val="FFFFFF"/>
              </a:solidFill>
              <a:prstDash val="solid"/>
            </a:ln>
          </c:spPr>
        </c:majorGridlines>
        <c:numFmt formatCode="General" sourceLinked="0"/>
        <c:majorTickMark val="in"/>
        <c:minorTickMark val="none"/>
        <c:tickLblPos val="low"/>
        <c:spPr>
          <a:noFill/>
          <a:ln w="9525">
            <a:solidFill>
              <a:srgbClr val="0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2700000" vert="horz"/>
          <a:lstStyle/>
          <a:p>
            <a:pPr>
              <a:defRPr sz="800" b="0" i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  <c:max val="400"/>
        </c:scaling>
        <c:delete val="0"/>
        <c:axPos val="l"/>
        <c:majorGridlines>
          <c:spPr>
            <a:ln w="9525" cmpd="sng">
              <a:solidFill>
                <a:srgbClr val="FFFFFF"/>
              </a:solidFill>
              <a:prstDash val="solid"/>
            </a:ln>
          </c:spPr>
        </c:majorGridlines>
        <c:numFmt formatCode="General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vert="horz"/>
          <a:lstStyle/>
          <a:p>
            <a:pPr>
              <a:defRPr sz="800" b="0" i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29577407"/>
        <c:crosses val="autoZero"/>
        <c:crossBetween val="between"/>
      </c:valAx>
      <c:spPr>
        <a:solidFill>
          <a:srgbClr val="EAEAEA"/>
        </a:solidFill>
        <a:ln w="9525">
          <a:noFill/>
        </a:ln>
      </c:spPr>
    </c:plotArea>
    <c:legend>
      <c:legendPos val="r"/>
      <c:layout>
        <c:manualLayout>
          <c:xMode val="edge"/>
          <c:yMode val="edge"/>
          <c:x val="4.7061339554777877E-2"/>
          <c:y val="1.9555764484663299E-2"/>
          <c:w val="0.93704800233304175"/>
          <c:h val="7.3333333333333334E-2"/>
        </c:manualLayout>
      </c:layout>
      <c:overlay val="1"/>
      <c:spPr>
        <a:solidFill>
          <a:srgbClr val="EAEAEA"/>
        </a:solidFill>
        <a:ln w="25400">
          <a:noFill/>
        </a:ln>
      </c:spPr>
      <c:txPr>
        <a:bodyPr/>
        <a:lstStyle/>
        <a:p>
          <a:pPr>
            <a:defRPr sz="800" b="0" i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is-IS"/>
        </a:p>
      </c:txPr>
    </c:legend>
    <c:plotVisOnly val="1"/>
    <c:dispBlanksAs val="gap"/>
    <c:showDLblsOverMax val="1"/>
  </c:chart>
  <c:spPr>
    <a:noFill/>
    <a:ln w="9525">
      <a:noFill/>
    </a:ln>
  </c:sp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910-4086-9625-419EEA4B4347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10-4086-9625-419EEA4B4347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0.00%</c:formatCode>
                <c:ptCount val="5"/>
                <c:pt idx="0">
                  <c:v>0.11799999999999999</c:v>
                </c:pt>
                <c:pt idx="1">
                  <c:v>0.126</c:v>
                </c:pt>
                <c:pt idx="2">
                  <c:v>0.112</c:v>
                </c:pt>
                <c:pt idx="3">
                  <c:v>0.123</c:v>
                </c:pt>
                <c:pt idx="4">
                  <c:v>0.126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EC-43C8-B0FF-A2F0734A5D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910-4086-9625-419EEA4B4347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10-4086-9625-419EEA4B4347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0.00%</c:formatCode>
                <c:ptCount val="5"/>
                <c:pt idx="0">
                  <c:v>2.5999999999999999E-2</c:v>
                </c:pt>
                <c:pt idx="1">
                  <c:v>2.4E-2</c:v>
                </c:pt>
                <c:pt idx="2">
                  <c:v>2.8000000000000001E-2</c:v>
                </c:pt>
                <c:pt idx="3">
                  <c:v>2.7E-2</c:v>
                </c:pt>
                <c:pt idx="4">
                  <c:v>2.8000000000000001E-2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EC-43C8-B0FF-A2F0734A5D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910-4086-9625-419EEA4B4347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10-4086-9625-419EEA4B4347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0.00%</c:formatCode>
                <c:ptCount val="5"/>
                <c:pt idx="0">
                  <c:v>0.108</c:v>
                </c:pt>
                <c:pt idx="1">
                  <c:v>0.107</c:v>
                </c:pt>
                <c:pt idx="2">
                  <c:v>0.11</c:v>
                </c:pt>
                <c:pt idx="3">
                  <c:v>0.105</c:v>
                </c:pt>
                <c:pt idx="4">
                  <c:v>8.8999999999999996E-2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EC-43C8-B0FF-A2F0734A5D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doctors per hospital bed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1.1000000000000001</c:v>
                </c:pt>
                <c:pt idx="4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CD-4009-8827-EA13A78945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Number of nurses per hospital bed</c:v>
                </c:pt>
              </c:strCache>
            </c:strRef>
          </c:tx>
          <c:spPr>
            <a:solidFill>
              <a:srgbClr val="0880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1.9</c:v>
                </c:pt>
                <c:pt idx="1">
                  <c:v>2</c:v>
                </c:pt>
                <c:pt idx="2">
                  <c:v>2.1</c:v>
                </c:pt>
                <c:pt idx="3">
                  <c:v>2.2000000000000002</c:v>
                </c:pt>
                <c:pt idx="4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CD-4009-8827-EA13A789453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9"/>
        <c:axId val="1180349312"/>
        <c:axId val="1180347152"/>
      </c:barChart>
      <c:catAx>
        <c:axId val="1180349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180347152"/>
        <c:crosses val="autoZero"/>
        <c:auto val="1"/>
        <c:lblAlgn val="ctr"/>
        <c:lblOffset val="100"/>
        <c:noMultiLvlLbl val="0"/>
      </c:catAx>
      <c:valAx>
        <c:axId val="11803471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8034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3EC-43C8-B0FF-A2F0734A5D5C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3EC-43C8-B0FF-A2F0734A5D5C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87</c:v>
                </c:pt>
                <c:pt idx="1">
                  <c:v>93</c:v>
                </c:pt>
                <c:pt idx="2">
                  <c:v>95</c:v>
                </c:pt>
                <c:pt idx="3">
                  <c:v>96</c:v>
                </c:pt>
                <c:pt idx="4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EC-43C8-B0FF-A2F0734A5D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ax val="1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DRG units per doctor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94</c:v>
                </c:pt>
                <c:pt idx="1">
                  <c:v>101</c:v>
                </c:pt>
                <c:pt idx="2">
                  <c:v>97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6D-481B-88F9-3BF88AC3BB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DRG units per nurse</c:v>
                </c:pt>
              </c:strCache>
            </c:strRef>
          </c:tx>
          <c:spPr>
            <a:solidFill>
              <a:srgbClr val="0880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48</c:v>
                </c:pt>
                <c:pt idx="1">
                  <c:v>48</c:v>
                </c:pt>
                <c:pt idx="2">
                  <c:v>46</c:v>
                </c:pt>
                <c:pt idx="3">
                  <c:v>48</c:v>
                </c:pt>
                <c:pt idx="4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6D-481B-88F9-3BF88AC3BB6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DRG units per staff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13.3</c:v>
                </c:pt>
                <c:pt idx="1">
                  <c:v>13.5</c:v>
                </c:pt>
                <c:pt idx="2">
                  <c:v>12.8</c:v>
                </c:pt>
                <c:pt idx="3">
                  <c:v>13.3</c:v>
                </c:pt>
                <c:pt idx="4">
                  <c:v>13.2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6D-481B-88F9-3BF88AC3BB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"/>
        <c:axId val="1180343912"/>
        <c:axId val="1180349672"/>
      </c:barChart>
      <c:catAx>
        <c:axId val="1180343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180349672"/>
        <c:crosses val="autoZero"/>
        <c:auto val="1"/>
        <c:lblAlgn val="ctr"/>
        <c:lblOffset val="100"/>
        <c:noMultiLvlLbl val="0"/>
      </c:catAx>
      <c:valAx>
        <c:axId val="1180349672"/>
        <c:scaling>
          <c:orientation val="minMax"/>
          <c:max val="11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180343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7125499308941237"/>
          <c:y val="5.5637027375094315E-2"/>
          <c:w val="0.66892247991373155"/>
          <c:h val="0.869931569301118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'g3-11'!$B$50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63C2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7BE-4712-BE0B-7D9B3B56D9E7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7BE-4712-BE0B-7D9B3B56D9E7}"/>
              </c:ext>
            </c:extLst>
          </c:dPt>
          <c:dPt>
            <c:idx val="16"/>
            <c:invertIfNegative val="0"/>
            <c:bubble3D val="0"/>
            <c:spPr>
              <a:solidFill>
                <a:srgbClr val="DE19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3-67BE-4712-BE0B-7D9B3B56D9E7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7BE-4712-BE0B-7D9B3B56D9E7}"/>
              </c:ext>
            </c:extLst>
          </c:dPt>
          <c:dPt>
            <c:idx val="40"/>
            <c:invertIfNegative val="0"/>
            <c:bubble3D val="0"/>
            <c:spPr>
              <a:solidFill>
                <a:srgbClr val="963C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7BE-4712-BE0B-7D9B3B56D9E7}"/>
              </c:ext>
            </c:extLst>
          </c:dPt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67BE-4712-BE0B-7D9B3B56D9E7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67BE-4712-BE0B-7D9B3B56D9E7}"/>
                </c:ext>
              </c:extLst>
            </c:dLbl>
            <c:dLbl>
              <c:idx val="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67BE-4712-BE0B-7D9B3B56D9E7}"/>
                </c:ext>
              </c:extLst>
            </c:dLbl>
            <c:dLbl>
              <c:idx val="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67BE-4712-BE0B-7D9B3B56D9E7}"/>
                </c:ext>
              </c:extLst>
            </c:dLbl>
            <c:dLbl>
              <c:idx val="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67BE-4712-BE0B-7D9B3B56D9E7}"/>
                </c:ext>
              </c:extLst>
            </c:dLbl>
            <c:dLbl>
              <c:idx val="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67BE-4712-BE0B-7D9B3B56D9E7}"/>
                </c:ext>
              </c:extLst>
            </c:dLbl>
            <c:dLbl>
              <c:idx val="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67BE-4712-BE0B-7D9B3B56D9E7}"/>
                </c:ext>
              </c:extLst>
            </c:dLbl>
            <c:dLbl>
              <c:idx val="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67BE-4712-BE0B-7D9B3B56D9E7}"/>
                </c:ext>
              </c:extLst>
            </c:dLbl>
            <c:dLbl>
              <c:idx val="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67BE-4712-BE0B-7D9B3B56D9E7}"/>
                </c:ext>
              </c:extLst>
            </c:dLbl>
            <c:dLbl>
              <c:idx val="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67BE-4712-BE0B-7D9B3B56D9E7}"/>
                </c:ext>
              </c:extLst>
            </c:dLbl>
            <c:dLbl>
              <c:idx val="1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67BE-4712-BE0B-7D9B3B56D9E7}"/>
                </c:ext>
              </c:extLst>
            </c:dLbl>
            <c:dLbl>
              <c:idx val="1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67BE-4712-BE0B-7D9B3B56D9E7}"/>
                </c:ext>
              </c:extLst>
            </c:dLbl>
            <c:dLbl>
              <c:idx val="1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7BE-4712-BE0B-7D9B3B56D9E7}"/>
                </c:ext>
              </c:extLst>
            </c:dLbl>
            <c:dLbl>
              <c:idx val="1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67BE-4712-BE0B-7D9B3B56D9E7}"/>
                </c:ext>
              </c:extLst>
            </c:dLbl>
            <c:dLbl>
              <c:idx val="1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7BE-4712-BE0B-7D9B3B56D9E7}"/>
                </c:ext>
              </c:extLst>
            </c:dLbl>
            <c:dLbl>
              <c:idx val="1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67BE-4712-BE0B-7D9B3B56D9E7}"/>
                </c:ext>
              </c:extLst>
            </c:dLbl>
            <c:dLbl>
              <c:idx val="1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7BE-4712-BE0B-7D9B3B56D9E7}"/>
                </c:ext>
              </c:extLst>
            </c:dLbl>
            <c:dLbl>
              <c:idx val="1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67BE-4712-BE0B-7D9B3B56D9E7}"/>
                </c:ext>
              </c:extLst>
            </c:dLbl>
            <c:dLbl>
              <c:idx val="1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67BE-4712-BE0B-7D9B3B56D9E7}"/>
                </c:ext>
              </c:extLst>
            </c:dLbl>
            <c:dLbl>
              <c:idx val="1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67BE-4712-BE0B-7D9B3B56D9E7}"/>
                </c:ext>
              </c:extLst>
            </c:dLbl>
            <c:dLbl>
              <c:idx val="2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67BE-4712-BE0B-7D9B3B56D9E7}"/>
                </c:ext>
              </c:extLst>
            </c:dLbl>
            <c:dLbl>
              <c:idx val="2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67BE-4712-BE0B-7D9B3B56D9E7}"/>
                </c:ext>
              </c:extLst>
            </c:dLbl>
            <c:dLbl>
              <c:idx val="2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67BE-4712-BE0B-7D9B3B56D9E7}"/>
                </c:ext>
              </c:extLst>
            </c:dLbl>
            <c:dLbl>
              <c:idx val="2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67BE-4712-BE0B-7D9B3B56D9E7}"/>
                </c:ext>
              </c:extLst>
            </c:dLbl>
            <c:dLbl>
              <c:idx val="2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67BE-4712-BE0B-7D9B3B56D9E7}"/>
                </c:ext>
              </c:extLst>
            </c:dLbl>
            <c:dLbl>
              <c:idx val="2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67BE-4712-BE0B-7D9B3B56D9E7}"/>
                </c:ext>
              </c:extLst>
            </c:dLbl>
            <c:dLbl>
              <c:idx val="2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67BE-4712-BE0B-7D9B3B56D9E7}"/>
                </c:ext>
              </c:extLst>
            </c:dLbl>
            <c:dLbl>
              <c:idx val="2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67BE-4712-BE0B-7D9B3B56D9E7}"/>
                </c:ext>
              </c:extLst>
            </c:dLbl>
            <c:dLbl>
              <c:idx val="2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67BE-4712-BE0B-7D9B3B56D9E7}"/>
                </c:ext>
              </c:extLst>
            </c:dLbl>
            <c:dLbl>
              <c:idx val="2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67BE-4712-BE0B-7D9B3B56D9E7}"/>
                </c:ext>
              </c:extLst>
            </c:dLbl>
            <c:dLbl>
              <c:idx val="3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67BE-4712-BE0B-7D9B3B56D9E7}"/>
                </c:ext>
              </c:extLst>
            </c:dLbl>
            <c:dLbl>
              <c:idx val="3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67BE-4712-BE0B-7D9B3B56D9E7}"/>
                </c:ext>
              </c:extLst>
            </c:dLbl>
            <c:dLbl>
              <c:idx val="3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3-67BE-4712-BE0B-7D9B3B56D9E7}"/>
                </c:ext>
              </c:extLst>
            </c:dLbl>
            <c:dLbl>
              <c:idx val="3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67BE-4712-BE0B-7D9B3B56D9E7}"/>
                </c:ext>
              </c:extLst>
            </c:dLbl>
            <c:dLbl>
              <c:idx val="3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67BE-4712-BE0B-7D9B3B56D9E7}"/>
                </c:ext>
              </c:extLst>
            </c:dLbl>
            <c:dLbl>
              <c:idx val="3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67BE-4712-BE0B-7D9B3B56D9E7}"/>
                </c:ext>
              </c:extLst>
            </c:dLbl>
            <c:dLbl>
              <c:idx val="3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7-67BE-4712-BE0B-7D9B3B56D9E7}"/>
                </c:ext>
              </c:extLst>
            </c:dLbl>
            <c:dLbl>
              <c:idx val="3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8-67BE-4712-BE0B-7D9B3B56D9E7}"/>
                </c:ext>
              </c:extLst>
            </c:dLbl>
            <c:dLbl>
              <c:idx val="3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9-67BE-4712-BE0B-7D9B3B56D9E7}"/>
                </c:ext>
              </c:extLst>
            </c:dLbl>
            <c:dLbl>
              <c:idx val="3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A-67BE-4712-BE0B-7D9B3B56D9E7}"/>
                </c:ext>
              </c:extLst>
            </c:dLbl>
            <c:dLbl>
              <c:idx val="4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67BE-4712-BE0B-7D9B3B56D9E7}"/>
                </c:ext>
              </c:extLst>
            </c:dLbl>
            <c:dLbl>
              <c:idx val="4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B-67BE-4712-BE0B-7D9B3B56D9E7}"/>
                </c:ext>
              </c:extLst>
            </c:dLbl>
            <c:dLbl>
              <c:idx val="4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67BE-4712-BE0B-7D9B3B56D9E7}"/>
                </c:ext>
              </c:extLst>
            </c:dLbl>
            <c:dLbl>
              <c:idx val="4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D-67BE-4712-BE0B-7D9B3B56D9E7}"/>
                </c:ext>
              </c:extLst>
            </c:dLbl>
            <c:dLbl>
              <c:idx val="4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E-67BE-4712-BE0B-7D9B3B56D9E7}"/>
                </c:ext>
              </c:extLst>
            </c:dLbl>
            <c:dLbl>
              <c:idx val="4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F-67BE-4712-BE0B-7D9B3B56D9E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'g3-11'!$A$51:$A$96</c:f>
              <c:strCache>
                <c:ptCount val="46"/>
                <c:pt idx="0">
                  <c:v>Lithuania</c:v>
                </c:pt>
                <c:pt idx="1">
                  <c:v>Latvia</c:v>
                </c:pt>
                <c:pt idx="2">
                  <c:v>Hungary</c:v>
                </c:pt>
                <c:pt idx="3">
                  <c:v>Mexico</c:v>
                </c:pt>
                <c:pt idx="4">
                  <c:v>Slovak Republic</c:v>
                </c:pt>
                <c:pt idx="5">
                  <c:v>Romania</c:v>
                </c:pt>
                <c:pt idx="6">
                  <c:v>Colombia</c:v>
                </c:pt>
                <c:pt idx="7">
                  <c:v>Czech Republic</c:v>
                </c:pt>
                <c:pt idx="8">
                  <c:v>Bulgaria</c:v>
                </c:pt>
                <c:pt idx="9">
                  <c:v>Croatia</c:v>
                </c:pt>
                <c:pt idx="10">
                  <c:v>Türkiye</c:v>
                </c:pt>
                <c:pt idx="11">
                  <c:v>Poland</c:v>
                </c:pt>
                <c:pt idx="12">
                  <c:v>Estonia</c:v>
                </c:pt>
                <c:pt idx="13">
                  <c:v>Peru</c:v>
                </c:pt>
                <c:pt idx="14">
                  <c:v>Finland</c:v>
                </c:pt>
                <c:pt idx="15">
                  <c:v>United States</c:v>
                </c:pt>
                <c:pt idx="16">
                  <c:v>OECD38</c:v>
                </c:pt>
                <c:pt idx="17">
                  <c:v>Ireland</c:v>
                </c:pt>
                <c:pt idx="18">
                  <c:v>Austria</c:v>
                </c:pt>
                <c:pt idx="19">
                  <c:v>New Zealand¹</c:v>
                </c:pt>
                <c:pt idx="20">
                  <c:v>Germany</c:v>
                </c:pt>
                <c:pt idx="21">
                  <c:v>Brazil</c:v>
                </c:pt>
                <c:pt idx="22">
                  <c:v>Greece</c:v>
                </c:pt>
                <c:pt idx="23">
                  <c:v>Sweden</c:v>
                </c:pt>
                <c:pt idx="24">
                  <c:v>United Kingdom</c:v>
                </c:pt>
                <c:pt idx="25">
                  <c:v>Iceland</c:v>
                </c:pt>
                <c:pt idx="26">
                  <c:v>Canada</c:v>
                </c:pt>
                <c:pt idx="27">
                  <c:v>South Africa</c:v>
                </c:pt>
                <c:pt idx="28">
                  <c:v>Italy¹</c:v>
                </c:pt>
                <c:pt idx="29">
                  <c:v>Norway¹</c:v>
                </c:pt>
                <c:pt idx="30">
                  <c:v>Argentina</c:v>
                </c:pt>
                <c:pt idx="31">
                  <c:v>Slovenia</c:v>
                </c:pt>
                <c:pt idx="32">
                  <c:v>Australia</c:v>
                </c:pt>
                <c:pt idx="33">
                  <c:v>Switzerland</c:v>
                </c:pt>
                <c:pt idx="34">
                  <c:v>Costa Rica</c:v>
                </c:pt>
                <c:pt idx="35">
                  <c:v>Israel</c:v>
                </c:pt>
                <c:pt idx="36">
                  <c:v>Chile</c:v>
                </c:pt>
                <c:pt idx="37">
                  <c:v>Portugal</c:v>
                </c:pt>
                <c:pt idx="38">
                  <c:v>Belgium</c:v>
                </c:pt>
                <c:pt idx="39">
                  <c:v>Denmark</c:v>
                </c:pt>
                <c:pt idx="40">
                  <c:v>Spain</c:v>
                </c:pt>
                <c:pt idx="41">
                  <c:v>Luxembourg</c:v>
                </c:pt>
                <c:pt idx="42">
                  <c:v>Netherlands</c:v>
                </c:pt>
                <c:pt idx="43">
                  <c:v>France¹</c:v>
                </c:pt>
                <c:pt idx="44">
                  <c:v>Japan</c:v>
                </c:pt>
                <c:pt idx="45">
                  <c:v>Korea</c:v>
                </c:pt>
              </c:strCache>
            </c:strRef>
          </c:cat>
          <c:val>
            <c:numRef>
              <c:f>'g3-11'!$B$51:$B$96</c:f>
              <c:numCache>
                <c:formatCode>0</c:formatCode>
                <c:ptCount val="46"/>
                <c:pt idx="0">
                  <c:v>394.9</c:v>
                </c:pt>
                <c:pt idx="1">
                  <c:v>296.60000000000002</c:v>
                </c:pt>
                <c:pt idx="2">
                  <c:v>295.60000000000002</c:v>
                </c:pt>
                <c:pt idx="3">
                  <c:v>275.60000000000002</c:v>
                </c:pt>
                <c:pt idx="4">
                  <c:v>270.60000000000002</c:v>
                </c:pt>
                <c:pt idx="5">
                  <c:v>235.7</c:v>
                </c:pt>
                <c:pt idx="6">
                  <c:v>225.5</c:v>
                </c:pt>
                <c:pt idx="7">
                  <c:v>193.6</c:v>
                </c:pt>
                <c:pt idx="8">
                  <c:v>184.1</c:v>
                </c:pt>
                <c:pt idx="9">
                  <c:v>151.4</c:v>
                </c:pt>
                <c:pt idx="10">
                  <c:v>146.1</c:v>
                </c:pt>
                <c:pt idx="11">
                  <c:v>133.30000000000001</c:v>
                </c:pt>
                <c:pt idx="12">
                  <c:v>127.5</c:v>
                </c:pt>
                <c:pt idx="13">
                  <c:v>126.2</c:v>
                </c:pt>
                <c:pt idx="14">
                  <c:v>117.2</c:v>
                </c:pt>
                <c:pt idx="15">
                  <c:v>116.7</c:v>
                </c:pt>
                <c:pt idx="16">
                  <c:v>114.47105263157898</c:v>
                </c:pt>
                <c:pt idx="17">
                  <c:v>114</c:v>
                </c:pt>
                <c:pt idx="18">
                  <c:v>112.6</c:v>
                </c:pt>
                <c:pt idx="19">
                  <c:v>112.5</c:v>
                </c:pt>
                <c:pt idx="20">
                  <c:v>102.4</c:v>
                </c:pt>
                <c:pt idx="21">
                  <c:v>96</c:v>
                </c:pt>
                <c:pt idx="22">
                  <c:v>90.7</c:v>
                </c:pt>
                <c:pt idx="23">
                  <c:v>88.3</c:v>
                </c:pt>
                <c:pt idx="24">
                  <c:v>83.8</c:v>
                </c:pt>
                <c:pt idx="25">
                  <c:v>80.7</c:v>
                </c:pt>
                <c:pt idx="26">
                  <c:v>79.5</c:v>
                </c:pt>
                <c:pt idx="27">
                  <c:v>78.3</c:v>
                </c:pt>
                <c:pt idx="28">
                  <c:v>73.7</c:v>
                </c:pt>
                <c:pt idx="29">
                  <c:v>71.8</c:v>
                </c:pt>
                <c:pt idx="30">
                  <c:v>70.2</c:v>
                </c:pt>
                <c:pt idx="31">
                  <c:v>67.900000000000006</c:v>
                </c:pt>
                <c:pt idx="32">
                  <c:v>66.900000000000006</c:v>
                </c:pt>
                <c:pt idx="33">
                  <c:v>64.3</c:v>
                </c:pt>
                <c:pt idx="34">
                  <c:v>62.9</c:v>
                </c:pt>
                <c:pt idx="35">
                  <c:v>56.8</c:v>
                </c:pt>
                <c:pt idx="36">
                  <c:v>53.3</c:v>
                </c:pt>
                <c:pt idx="37">
                  <c:v>50.9</c:v>
                </c:pt>
                <c:pt idx="38">
                  <c:v>50.1</c:v>
                </c:pt>
                <c:pt idx="39">
                  <c:v>50</c:v>
                </c:pt>
                <c:pt idx="40">
                  <c:v>45.5</c:v>
                </c:pt>
                <c:pt idx="41">
                  <c:v>41.4</c:v>
                </c:pt>
                <c:pt idx="42">
                  <c:v>38.799999999999997</c:v>
                </c:pt>
                <c:pt idx="43">
                  <c:v>38.6</c:v>
                </c:pt>
                <c:pt idx="44">
                  <c:v>30</c:v>
                </c:pt>
                <c:pt idx="45">
                  <c:v>29.3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67BE-4712-BE0B-7D9B3B56D9E7}"/>
            </c:ext>
          </c:extLst>
        </c:ser>
        <c:ser>
          <c:idx val="2"/>
          <c:order val="1"/>
          <c:tx>
            <c:strRef>
              <c:f>'g3-11'!$C$50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D6837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6"/>
            <c:invertIfNegative val="0"/>
            <c:bubble3D val="0"/>
            <c:spPr>
              <a:solidFill>
                <a:srgbClr val="F7977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32-67BE-4712-BE0B-7D9B3B56D9E7}"/>
              </c:ext>
            </c:extLst>
          </c:dPt>
          <c:cat>
            <c:strRef>
              <c:f>'g3-11'!$A$51:$A$96</c:f>
              <c:strCache>
                <c:ptCount val="46"/>
                <c:pt idx="0">
                  <c:v>Lithuania</c:v>
                </c:pt>
                <c:pt idx="1">
                  <c:v>Latvia</c:v>
                </c:pt>
                <c:pt idx="2">
                  <c:v>Hungary</c:v>
                </c:pt>
                <c:pt idx="3">
                  <c:v>Mexico</c:v>
                </c:pt>
                <c:pt idx="4">
                  <c:v>Slovak Republic</c:v>
                </c:pt>
                <c:pt idx="5">
                  <c:v>Romania</c:v>
                </c:pt>
                <c:pt idx="6">
                  <c:v>Colombia</c:v>
                </c:pt>
                <c:pt idx="7">
                  <c:v>Czech Republic</c:v>
                </c:pt>
                <c:pt idx="8">
                  <c:v>Bulgaria</c:v>
                </c:pt>
                <c:pt idx="9">
                  <c:v>Croatia</c:v>
                </c:pt>
                <c:pt idx="10">
                  <c:v>Türkiye</c:v>
                </c:pt>
                <c:pt idx="11">
                  <c:v>Poland</c:v>
                </c:pt>
                <c:pt idx="12">
                  <c:v>Estonia</c:v>
                </c:pt>
                <c:pt idx="13">
                  <c:v>Peru</c:v>
                </c:pt>
                <c:pt idx="14">
                  <c:v>Finland</c:v>
                </c:pt>
                <c:pt idx="15">
                  <c:v>United States</c:v>
                </c:pt>
                <c:pt idx="16">
                  <c:v>OECD38</c:v>
                </c:pt>
                <c:pt idx="17">
                  <c:v>Ireland</c:v>
                </c:pt>
                <c:pt idx="18">
                  <c:v>Austria</c:v>
                </c:pt>
                <c:pt idx="19">
                  <c:v>New Zealand¹</c:v>
                </c:pt>
                <c:pt idx="20">
                  <c:v>Germany</c:v>
                </c:pt>
                <c:pt idx="21">
                  <c:v>Brazil</c:v>
                </c:pt>
                <c:pt idx="22">
                  <c:v>Greece</c:v>
                </c:pt>
                <c:pt idx="23">
                  <c:v>Sweden</c:v>
                </c:pt>
                <c:pt idx="24">
                  <c:v>United Kingdom</c:v>
                </c:pt>
                <c:pt idx="25">
                  <c:v>Iceland</c:v>
                </c:pt>
                <c:pt idx="26">
                  <c:v>Canada</c:v>
                </c:pt>
                <c:pt idx="27">
                  <c:v>South Africa</c:v>
                </c:pt>
                <c:pt idx="28">
                  <c:v>Italy¹</c:v>
                </c:pt>
                <c:pt idx="29">
                  <c:v>Norway¹</c:v>
                </c:pt>
                <c:pt idx="30">
                  <c:v>Argentina</c:v>
                </c:pt>
                <c:pt idx="31">
                  <c:v>Slovenia</c:v>
                </c:pt>
                <c:pt idx="32">
                  <c:v>Australia</c:v>
                </c:pt>
                <c:pt idx="33">
                  <c:v>Switzerland</c:v>
                </c:pt>
                <c:pt idx="34">
                  <c:v>Costa Rica</c:v>
                </c:pt>
                <c:pt idx="35">
                  <c:v>Israel</c:v>
                </c:pt>
                <c:pt idx="36">
                  <c:v>Chile</c:v>
                </c:pt>
                <c:pt idx="37">
                  <c:v>Portugal</c:v>
                </c:pt>
                <c:pt idx="38">
                  <c:v>Belgium</c:v>
                </c:pt>
                <c:pt idx="39">
                  <c:v>Denmark</c:v>
                </c:pt>
                <c:pt idx="40">
                  <c:v>Spain</c:v>
                </c:pt>
                <c:pt idx="41">
                  <c:v>Luxembourg</c:v>
                </c:pt>
                <c:pt idx="42">
                  <c:v>Netherlands</c:v>
                </c:pt>
                <c:pt idx="43">
                  <c:v>France¹</c:v>
                </c:pt>
                <c:pt idx="44">
                  <c:v>Japan</c:v>
                </c:pt>
                <c:pt idx="45">
                  <c:v>Korea</c:v>
                </c:pt>
              </c:strCache>
            </c:strRef>
          </c:cat>
          <c:val>
            <c:numRef>
              <c:f>'g3-11'!$C$51:$C$96</c:f>
              <c:numCache>
                <c:formatCode>0.0</c:formatCode>
                <c:ptCount val="46"/>
                <c:pt idx="0">
                  <c:v>474.5</c:v>
                </c:pt>
                <c:pt idx="1">
                  <c:v>388.3</c:v>
                </c:pt>
                <c:pt idx="2">
                  <c:v>337.5</c:v>
                </c:pt>
                <c:pt idx="3">
                  <c:v>153.69999999999999</c:v>
                </c:pt>
                <c:pt idx="4">
                  <c:v>347.8</c:v>
                </c:pt>
                <c:pt idx="5">
                  <c:v>283.5</c:v>
                </c:pt>
                <c:pt idx="6">
                  <c:v>177.9</c:v>
                </c:pt>
                <c:pt idx="7">
                  <c:v>285.2</c:v>
                </c:pt>
                <c:pt idx="8">
                  <c:v>166.1</c:v>
                </c:pt>
                <c:pt idx="9">
                  <c:v>261.3</c:v>
                </c:pt>
                <c:pt idx="10">
                  <c:v>126.4</c:v>
                </c:pt>
                <c:pt idx="11">
                  <c:v>139.4</c:v>
                </c:pt>
                <c:pt idx="12">
                  <c:v>289</c:v>
                </c:pt>
                <c:pt idx="13">
                  <c:v>46</c:v>
                </c:pt>
                <c:pt idx="14">
                  <c:v>188.3</c:v>
                </c:pt>
                <c:pt idx="15">
                  <c:v>135</c:v>
                </c:pt>
                <c:pt idx="16">
                  <c:v>143.51578947368421</c:v>
                </c:pt>
                <c:pt idx="17">
                  <c:v>148.6</c:v>
                </c:pt>
                <c:pt idx="18">
                  <c:v>155.5</c:v>
                </c:pt>
                <c:pt idx="19">
                  <c:v>151</c:v>
                </c:pt>
                <c:pt idx="20">
                  <c:v>126</c:v>
                </c:pt>
                <c:pt idx="21">
                  <c:v>107.9</c:v>
                </c:pt>
                <c:pt idx="22">
                  <c:v>90</c:v>
                </c:pt>
                <c:pt idx="23">
                  <c:v>126.8</c:v>
                </c:pt>
                <c:pt idx="24">
                  <c:v>111.2</c:v>
                </c:pt>
                <c:pt idx="25">
                  <c:v>140.9</c:v>
                </c:pt>
                <c:pt idx="26">
                  <c:v>105.6</c:v>
                </c:pt>
                <c:pt idx="27">
                  <c:v>87.1</c:v>
                </c:pt>
                <c:pt idx="28">
                  <c:v>94.4</c:v>
                </c:pt>
                <c:pt idx="29">
                  <c:v>98.9</c:v>
                </c:pt>
                <c:pt idx="30">
                  <c:v>75.7</c:v>
                </c:pt>
                <c:pt idx="31">
                  <c:v>99.2</c:v>
                </c:pt>
                <c:pt idx="32">
                  <c:v>109.2</c:v>
                </c:pt>
                <c:pt idx="33">
                  <c:v>89.3</c:v>
                </c:pt>
                <c:pt idx="34">
                  <c:v>114.7</c:v>
                </c:pt>
                <c:pt idx="35">
                  <c:v>84.7</c:v>
                </c:pt>
                <c:pt idx="36">
                  <c:v>69.3</c:v>
                </c:pt>
                <c:pt idx="37">
                  <c:v>57.7</c:v>
                </c:pt>
                <c:pt idx="38">
                  <c:v>70.900000000000006</c:v>
                </c:pt>
                <c:pt idx="39">
                  <c:v>80.099999999999994</c:v>
                </c:pt>
                <c:pt idx="40">
                  <c:v>67.8</c:v>
                </c:pt>
                <c:pt idx="41">
                  <c:v>75.3</c:v>
                </c:pt>
                <c:pt idx="42">
                  <c:v>60.9</c:v>
                </c:pt>
                <c:pt idx="43">
                  <c:v>46.3</c:v>
                </c:pt>
                <c:pt idx="44">
                  <c:v>42.4</c:v>
                </c:pt>
                <c:pt idx="45">
                  <c:v>46.1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3-67BE-4712-BE0B-7D9B3B56D9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50"/>
        <c:axId val="929587151"/>
        <c:axId val="1"/>
      </c:barChart>
      <c:catAx>
        <c:axId val="929587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  <c:max val="500"/>
        </c:scaling>
        <c:delete val="0"/>
        <c:axPos val="b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29587151"/>
        <c:crosses val="autoZero"/>
        <c:crossBetween val="between"/>
      </c:valAx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t"/>
      <c:layout>
        <c:manualLayout>
          <c:xMode val="edge"/>
          <c:yMode val="edge"/>
          <c:x val="0.27125492705637944"/>
          <c:y val="8.6960048361301775E-3"/>
          <c:w val="0.6689225860901663"/>
          <c:h val="3.2610209438105955E-2"/>
        </c:manualLayout>
      </c:layout>
      <c:overlay val="1"/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is-IS"/>
        </a:p>
      </c:txPr>
    </c:legend>
    <c:plotVisOnly val="1"/>
    <c:dispBlanksAs val="gap"/>
    <c:showDLblsOverMax val="1"/>
  </c:chart>
  <c:spPr>
    <a:noFill/>
    <a:ln w="9525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lumMod val="15000"/>
              <a:lumOff val="85000"/>
            </a:sysClr>
          </a:solidFill>
          <a:round/>
        </a14:hiddenLine>
      </a:ext>
    </a:extLst>
  </c:spPr>
  <c:txPr>
    <a:bodyPr/>
    <a:lstStyle/>
    <a:p>
      <a:pPr>
        <a:defRPr/>
      </a:pPr>
      <a:endParaRPr lang="is-IS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701904182501455"/>
          <c:y val="5.5862681654802675E-2"/>
          <c:w val="0.67021998618398593"/>
          <c:h val="0.870402110731940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'g3-12'!$B$47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63C2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B83-4488-A7F1-0A74A9804148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B83-4488-A7F1-0A74A9804148}"/>
              </c:ext>
            </c:extLst>
          </c:dPt>
          <c:dPt>
            <c:idx val="19"/>
            <c:invertIfNegative val="0"/>
            <c:bubble3D val="0"/>
            <c:spPr>
              <a:solidFill>
                <a:srgbClr val="DE19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3-1B83-4488-A7F1-0A74A9804148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B83-4488-A7F1-0A74A9804148}"/>
              </c:ext>
            </c:extLst>
          </c:dPt>
          <c:dLbls>
            <c:dLbl>
              <c:idx val="0"/>
              <c:layout>
                <c:manualLayout>
                  <c:x val="-1.9363763156781299E-2"/>
                  <c:y val="-2.022693023046914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B83-4488-A7F1-0A74A980414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1B83-4488-A7F1-0A74A980414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1B83-4488-A7F1-0A74A980414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1B83-4488-A7F1-0A74A980414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1B83-4488-A7F1-0A74A9804148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1B83-4488-A7F1-0A74A9804148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1B83-4488-A7F1-0A74A9804148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1B83-4488-A7F1-0A74A9804148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1B83-4488-A7F1-0A74A9804148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1B83-4488-A7F1-0A74A9804148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1B83-4488-A7F1-0A74A9804148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1B83-4488-A7F1-0A74A9804148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1B83-4488-A7F1-0A74A9804148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1B83-4488-A7F1-0A74A9804148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B83-4488-A7F1-0A74A9804148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B83-4488-A7F1-0A74A9804148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1B83-4488-A7F1-0A74A9804148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1B83-4488-A7F1-0A74A9804148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1B83-4488-A7F1-0A74A9804148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B83-4488-A7F1-0A74A9804148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1B83-4488-A7F1-0A74A9804148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1B83-4488-A7F1-0A74A9804148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1B83-4488-A7F1-0A74A9804148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1B83-4488-A7F1-0A74A9804148}"/>
                </c:ext>
              </c:extLst>
            </c:dLbl>
            <c:dLbl>
              <c:idx val="2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1B83-4488-A7F1-0A74A9804148}"/>
                </c:ext>
              </c:extLst>
            </c:dLbl>
            <c:dLbl>
              <c:idx val="2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1B83-4488-A7F1-0A74A9804148}"/>
                </c:ext>
              </c:extLst>
            </c:dLbl>
            <c:dLbl>
              <c:idx val="2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1B83-4488-A7F1-0A74A9804148}"/>
                </c:ext>
              </c:extLst>
            </c:dLbl>
            <c:dLbl>
              <c:idx val="2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1B83-4488-A7F1-0A74A9804148}"/>
                </c:ext>
              </c:extLst>
            </c:dLbl>
            <c:dLbl>
              <c:idx val="2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1B83-4488-A7F1-0A74A9804148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1B83-4488-A7F1-0A74A9804148}"/>
                </c:ext>
              </c:extLst>
            </c:dLbl>
            <c:dLbl>
              <c:idx val="3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1B83-4488-A7F1-0A74A9804148}"/>
                </c:ext>
              </c:extLst>
            </c:dLbl>
            <c:dLbl>
              <c:idx val="3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1B83-4488-A7F1-0A74A9804148}"/>
                </c:ext>
              </c:extLst>
            </c:dLbl>
            <c:dLbl>
              <c:idx val="3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1B83-4488-A7F1-0A74A9804148}"/>
                </c:ext>
              </c:extLst>
            </c:dLbl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1B83-4488-A7F1-0A74A9804148}"/>
                </c:ext>
              </c:extLst>
            </c:dLbl>
            <c:dLbl>
              <c:idx val="3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3-1B83-4488-A7F1-0A74A9804148}"/>
                </c:ext>
              </c:extLst>
            </c:dLbl>
            <c:dLbl>
              <c:idx val="3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1B83-4488-A7F1-0A74A9804148}"/>
                </c:ext>
              </c:extLst>
            </c:dLbl>
            <c:dLbl>
              <c:idx val="3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1B83-4488-A7F1-0A74A9804148}"/>
                </c:ext>
              </c:extLst>
            </c:dLbl>
            <c:dLbl>
              <c:idx val="3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1B83-4488-A7F1-0A74A9804148}"/>
                </c:ext>
              </c:extLst>
            </c:dLbl>
            <c:dLbl>
              <c:idx val="3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7-1B83-4488-A7F1-0A74A9804148}"/>
                </c:ext>
              </c:extLst>
            </c:dLbl>
            <c:dLbl>
              <c:idx val="3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8-1B83-4488-A7F1-0A74A9804148}"/>
                </c:ext>
              </c:extLst>
            </c:dLbl>
            <c:dLbl>
              <c:idx val="4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9-1B83-4488-A7F1-0A74A9804148}"/>
                </c:ext>
              </c:extLst>
            </c:dLbl>
            <c:dLbl>
              <c:idx val="4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A-1B83-4488-A7F1-0A74A9804148}"/>
                </c:ext>
              </c:extLst>
            </c:dLbl>
            <c:dLbl>
              <c:idx val="4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B-1B83-4488-A7F1-0A74A9804148}"/>
                </c:ext>
              </c:extLst>
            </c:dLbl>
            <c:dLbl>
              <c:idx val="4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1B83-4488-A7F1-0A74A9804148}"/>
                </c:ext>
              </c:extLst>
            </c:dLbl>
            <c:dLbl>
              <c:idx val="4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D-1B83-4488-A7F1-0A74A9804148}"/>
                </c:ext>
              </c:extLst>
            </c:dLbl>
            <c:dLbl>
              <c:idx val="4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E-1B83-4488-A7F1-0A74A98041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'g3-12'!$A$48:$A$93</c:f>
              <c:strCache>
                <c:ptCount val="46"/>
                <c:pt idx="0">
                  <c:v>Bulgaria</c:v>
                </c:pt>
                <c:pt idx="1">
                  <c:v>Latvia</c:v>
                </c:pt>
                <c:pt idx="2">
                  <c:v>Romania</c:v>
                </c:pt>
                <c:pt idx="3">
                  <c:v>Lithuania</c:v>
                </c:pt>
                <c:pt idx="4">
                  <c:v>South Africa</c:v>
                </c:pt>
                <c:pt idx="5">
                  <c:v>Hungary</c:v>
                </c:pt>
                <c:pt idx="6">
                  <c:v>Croatia</c:v>
                </c:pt>
                <c:pt idx="7">
                  <c:v>Brazil</c:v>
                </c:pt>
                <c:pt idx="8">
                  <c:v>Slovak Republic</c:v>
                </c:pt>
                <c:pt idx="9">
                  <c:v>Türkiye</c:v>
                </c:pt>
                <c:pt idx="10">
                  <c:v>Poland</c:v>
                </c:pt>
                <c:pt idx="11">
                  <c:v>Greece</c:v>
                </c:pt>
                <c:pt idx="12">
                  <c:v>Portugal</c:v>
                </c:pt>
                <c:pt idx="13">
                  <c:v>Colombia</c:v>
                </c:pt>
                <c:pt idx="14">
                  <c:v>Slovenia</c:v>
                </c:pt>
                <c:pt idx="15">
                  <c:v>Estonia</c:v>
                </c:pt>
                <c:pt idx="16">
                  <c:v>Italy¹</c:v>
                </c:pt>
                <c:pt idx="17">
                  <c:v>Czech Republic</c:v>
                </c:pt>
                <c:pt idx="18">
                  <c:v>Mexico</c:v>
                </c:pt>
                <c:pt idx="19">
                  <c:v>OECD38</c:v>
                </c:pt>
                <c:pt idx="20">
                  <c:v>New Zealand¹</c:v>
                </c:pt>
                <c:pt idx="21">
                  <c:v>Finland</c:v>
                </c:pt>
                <c:pt idx="22">
                  <c:v>Chile</c:v>
                </c:pt>
                <c:pt idx="23">
                  <c:v>Argentina</c:v>
                </c:pt>
                <c:pt idx="24">
                  <c:v>United States</c:v>
                </c:pt>
                <c:pt idx="25">
                  <c:v>Costa Rica</c:v>
                </c:pt>
                <c:pt idx="26">
                  <c:v>Korea</c:v>
                </c:pt>
                <c:pt idx="27">
                  <c:v>Sweden</c:v>
                </c:pt>
                <c:pt idx="28">
                  <c:v>Peru</c:v>
                </c:pt>
                <c:pt idx="29">
                  <c:v>Ireland</c:v>
                </c:pt>
                <c:pt idx="30">
                  <c:v>Belgium</c:v>
                </c:pt>
                <c:pt idx="31">
                  <c:v>Norway¹</c:v>
                </c:pt>
                <c:pt idx="32">
                  <c:v>Denmark</c:v>
                </c:pt>
                <c:pt idx="33">
                  <c:v>Germany</c:v>
                </c:pt>
                <c:pt idx="34">
                  <c:v>United Kingdom</c:v>
                </c:pt>
                <c:pt idx="35">
                  <c:v>Japan</c:v>
                </c:pt>
                <c:pt idx="36">
                  <c:v>Netherlands</c:v>
                </c:pt>
                <c:pt idx="37">
                  <c:v>Austria</c:v>
                </c:pt>
                <c:pt idx="38">
                  <c:v>Iceland</c:v>
                </c:pt>
                <c:pt idx="39">
                  <c:v>Australia</c:v>
                </c:pt>
                <c:pt idx="40">
                  <c:v>Spain</c:v>
                </c:pt>
                <c:pt idx="41">
                  <c:v>France¹</c:v>
                </c:pt>
                <c:pt idx="42">
                  <c:v>Luxembourg</c:v>
                </c:pt>
                <c:pt idx="43">
                  <c:v>Canada</c:v>
                </c:pt>
                <c:pt idx="44">
                  <c:v>Israel</c:v>
                </c:pt>
                <c:pt idx="45">
                  <c:v>Switzerland</c:v>
                </c:pt>
              </c:strCache>
            </c:strRef>
          </c:cat>
          <c:val>
            <c:numRef>
              <c:f>'g3-12'!$B$48:$B$93</c:f>
              <c:numCache>
                <c:formatCode>0</c:formatCode>
                <c:ptCount val="46"/>
                <c:pt idx="0">
                  <c:v>265.89999999999998</c:v>
                </c:pt>
                <c:pt idx="1">
                  <c:v>216.8</c:v>
                </c:pt>
                <c:pt idx="2">
                  <c:v>182.7</c:v>
                </c:pt>
                <c:pt idx="3">
                  <c:v>147.6</c:v>
                </c:pt>
                <c:pt idx="4">
                  <c:v>137.5</c:v>
                </c:pt>
                <c:pt idx="5">
                  <c:v>106.8</c:v>
                </c:pt>
                <c:pt idx="6">
                  <c:v>97.6</c:v>
                </c:pt>
                <c:pt idx="7">
                  <c:v>94.9</c:v>
                </c:pt>
                <c:pt idx="8">
                  <c:v>87.1</c:v>
                </c:pt>
                <c:pt idx="9">
                  <c:v>86.4</c:v>
                </c:pt>
                <c:pt idx="10">
                  <c:v>80</c:v>
                </c:pt>
                <c:pt idx="11">
                  <c:v>77.599999999999994</c:v>
                </c:pt>
                <c:pt idx="12">
                  <c:v>74</c:v>
                </c:pt>
                <c:pt idx="13">
                  <c:v>73.3</c:v>
                </c:pt>
                <c:pt idx="14">
                  <c:v>73.3</c:v>
                </c:pt>
                <c:pt idx="15">
                  <c:v>64.400000000000006</c:v>
                </c:pt>
                <c:pt idx="16">
                  <c:v>63.6</c:v>
                </c:pt>
                <c:pt idx="17">
                  <c:v>62.6</c:v>
                </c:pt>
                <c:pt idx="18">
                  <c:v>60.2</c:v>
                </c:pt>
                <c:pt idx="19">
                  <c:v>60.844736842105263</c:v>
                </c:pt>
                <c:pt idx="20">
                  <c:v>56.5</c:v>
                </c:pt>
                <c:pt idx="21">
                  <c:v>55</c:v>
                </c:pt>
                <c:pt idx="22">
                  <c:v>54.9</c:v>
                </c:pt>
                <c:pt idx="23">
                  <c:v>54.4</c:v>
                </c:pt>
                <c:pt idx="24">
                  <c:v>49.3</c:v>
                </c:pt>
                <c:pt idx="25">
                  <c:v>47.5</c:v>
                </c:pt>
                <c:pt idx="26">
                  <c:v>46.2</c:v>
                </c:pt>
                <c:pt idx="27">
                  <c:v>46.1</c:v>
                </c:pt>
                <c:pt idx="28">
                  <c:v>46</c:v>
                </c:pt>
                <c:pt idx="29">
                  <c:v>45.6</c:v>
                </c:pt>
                <c:pt idx="30">
                  <c:v>45.4</c:v>
                </c:pt>
                <c:pt idx="31">
                  <c:v>45.3</c:v>
                </c:pt>
                <c:pt idx="32">
                  <c:v>44.9</c:v>
                </c:pt>
                <c:pt idx="33">
                  <c:v>44.5</c:v>
                </c:pt>
                <c:pt idx="34">
                  <c:v>44.2</c:v>
                </c:pt>
                <c:pt idx="35">
                  <c:v>43.3</c:v>
                </c:pt>
                <c:pt idx="36">
                  <c:v>42.9</c:v>
                </c:pt>
                <c:pt idx="37">
                  <c:v>40.799999999999997</c:v>
                </c:pt>
                <c:pt idx="38">
                  <c:v>40.200000000000003</c:v>
                </c:pt>
                <c:pt idx="39">
                  <c:v>37.799999999999997</c:v>
                </c:pt>
                <c:pt idx="40">
                  <c:v>37.5</c:v>
                </c:pt>
                <c:pt idx="41">
                  <c:v>35.4</c:v>
                </c:pt>
                <c:pt idx="42">
                  <c:v>34.5</c:v>
                </c:pt>
                <c:pt idx="43">
                  <c:v>34.200000000000003</c:v>
                </c:pt>
                <c:pt idx="44">
                  <c:v>33.4</c:v>
                </c:pt>
                <c:pt idx="45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1B83-4488-A7F1-0A74A9804148}"/>
            </c:ext>
          </c:extLst>
        </c:ser>
        <c:ser>
          <c:idx val="1"/>
          <c:order val="1"/>
          <c:tx>
            <c:strRef>
              <c:f>'g3-12'!$C$47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D6837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9"/>
            <c:invertIfNegative val="0"/>
            <c:bubble3D val="0"/>
            <c:spPr>
              <a:solidFill>
                <a:srgbClr val="F7977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31-1B83-4488-A7F1-0A74A9804148}"/>
              </c:ext>
            </c:extLst>
          </c:dPt>
          <c:cat>
            <c:strRef>
              <c:f>'g3-12'!$A$48:$A$93</c:f>
              <c:strCache>
                <c:ptCount val="46"/>
                <c:pt idx="0">
                  <c:v>Bulgaria</c:v>
                </c:pt>
                <c:pt idx="1">
                  <c:v>Latvia</c:v>
                </c:pt>
                <c:pt idx="2">
                  <c:v>Romania</c:v>
                </c:pt>
                <c:pt idx="3">
                  <c:v>Lithuania</c:v>
                </c:pt>
                <c:pt idx="4">
                  <c:v>South Africa</c:v>
                </c:pt>
                <c:pt idx="5">
                  <c:v>Hungary</c:v>
                </c:pt>
                <c:pt idx="6">
                  <c:v>Croatia</c:v>
                </c:pt>
                <c:pt idx="7">
                  <c:v>Brazil</c:v>
                </c:pt>
                <c:pt idx="8">
                  <c:v>Slovak Republic</c:v>
                </c:pt>
                <c:pt idx="9">
                  <c:v>Türkiye</c:v>
                </c:pt>
                <c:pt idx="10">
                  <c:v>Poland</c:v>
                </c:pt>
                <c:pt idx="11">
                  <c:v>Greece</c:v>
                </c:pt>
                <c:pt idx="12">
                  <c:v>Portugal</c:v>
                </c:pt>
                <c:pt idx="13">
                  <c:v>Colombia</c:v>
                </c:pt>
                <c:pt idx="14">
                  <c:v>Slovenia</c:v>
                </c:pt>
                <c:pt idx="15">
                  <c:v>Estonia</c:v>
                </c:pt>
                <c:pt idx="16">
                  <c:v>Italy¹</c:v>
                </c:pt>
                <c:pt idx="17">
                  <c:v>Czech Republic</c:v>
                </c:pt>
                <c:pt idx="18">
                  <c:v>Mexico</c:v>
                </c:pt>
                <c:pt idx="19">
                  <c:v>OECD38</c:v>
                </c:pt>
                <c:pt idx="20">
                  <c:v>New Zealand¹</c:v>
                </c:pt>
                <c:pt idx="21">
                  <c:v>Finland</c:v>
                </c:pt>
                <c:pt idx="22">
                  <c:v>Chile</c:v>
                </c:pt>
                <c:pt idx="23">
                  <c:v>Argentina</c:v>
                </c:pt>
                <c:pt idx="24">
                  <c:v>United States</c:v>
                </c:pt>
                <c:pt idx="25">
                  <c:v>Costa Rica</c:v>
                </c:pt>
                <c:pt idx="26">
                  <c:v>Korea</c:v>
                </c:pt>
                <c:pt idx="27">
                  <c:v>Sweden</c:v>
                </c:pt>
                <c:pt idx="28">
                  <c:v>Peru</c:v>
                </c:pt>
                <c:pt idx="29">
                  <c:v>Ireland</c:v>
                </c:pt>
                <c:pt idx="30">
                  <c:v>Belgium</c:v>
                </c:pt>
                <c:pt idx="31">
                  <c:v>Norway¹</c:v>
                </c:pt>
                <c:pt idx="32">
                  <c:v>Denmark</c:v>
                </c:pt>
                <c:pt idx="33">
                  <c:v>Germany</c:v>
                </c:pt>
                <c:pt idx="34">
                  <c:v>United Kingdom</c:v>
                </c:pt>
                <c:pt idx="35">
                  <c:v>Japan</c:v>
                </c:pt>
                <c:pt idx="36">
                  <c:v>Netherlands</c:v>
                </c:pt>
                <c:pt idx="37">
                  <c:v>Austria</c:v>
                </c:pt>
                <c:pt idx="38">
                  <c:v>Iceland</c:v>
                </c:pt>
                <c:pt idx="39">
                  <c:v>Australia</c:v>
                </c:pt>
                <c:pt idx="40">
                  <c:v>Spain</c:v>
                </c:pt>
                <c:pt idx="41">
                  <c:v>France¹</c:v>
                </c:pt>
                <c:pt idx="42">
                  <c:v>Luxembourg</c:v>
                </c:pt>
                <c:pt idx="43">
                  <c:v>Canada</c:v>
                </c:pt>
                <c:pt idx="44">
                  <c:v>Israel</c:v>
                </c:pt>
                <c:pt idx="45">
                  <c:v>Switzerland</c:v>
                </c:pt>
              </c:strCache>
            </c:strRef>
          </c:cat>
          <c:val>
            <c:numRef>
              <c:f>'g3-12'!$C$48:$C$93</c:f>
              <c:numCache>
                <c:formatCode>General</c:formatCode>
                <c:ptCount val="46"/>
                <c:pt idx="0">
                  <c:v>267.5</c:v>
                </c:pt>
                <c:pt idx="1">
                  <c:v>201.9</c:v>
                </c:pt>
                <c:pt idx="2">
                  <c:v>263.60000000000002</c:v>
                </c:pt>
                <c:pt idx="3">
                  <c:v>180.4</c:v>
                </c:pt>
                <c:pt idx="4">
                  <c:v>192.8</c:v>
                </c:pt>
                <c:pt idx="5">
                  <c:v>135.1</c:v>
                </c:pt>
                <c:pt idx="6">
                  <c:v>175.7</c:v>
                </c:pt>
                <c:pt idx="7">
                  <c:v>111.9</c:v>
                </c:pt>
                <c:pt idx="8">
                  <c:v>149.19999999999999</c:v>
                </c:pt>
                <c:pt idx="9">
                  <c:v>109.3</c:v>
                </c:pt>
                <c:pt idx="10">
                  <c:v>107.4</c:v>
                </c:pt>
                <c:pt idx="11">
                  <c:v>117.4</c:v>
                </c:pt>
                <c:pt idx="12">
                  <c:v>109.4</c:v>
                </c:pt>
                <c:pt idx="13">
                  <c:v>79.400000000000006</c:v>
                </c:pt>
                <c:pt idx="14">
                  <c:v>91.9</c:v>
                </c:pt>
                <c:pt idx="15">
                  <c:v>90</c:v>
                </c:pt>
                <c:pt idx="16">
                  <c:v>75.099999999999994</c:v>
                </c:pt>
                <c:pt idx="17">
                  <c:v>116.5</c:v>
                </c:pt>
                <c:pt idx="18">
                  <c:v>67.099999999999994</c:v>
                </c:pt>
                <c:pt idx="19">
                  <c:v>80.813157894736861</c:v>
                </c:pt>
                <c:pt idx="20">
                  <c:v>73.099999999999994</c:v>
                </c:pt>
                <c:pt idx="21">
                  <c:v>73.400000000000006</c:v>
                </c:pt>
                <c:pt idx="22">
                  <c:v>88</c:v>
                </c:pt>
                <c:pt idx="23">
                  <c:v>71</c:v>
                </c:pt>
                <c:pt idx="24">
                  <c:v>46.5</c:v>
                </c:pt>
                <c:pt idx="25">
                  <c:v>59.7</c:v>
                </c:pt>
                <c:pt idx="26">
                  <c:v>87</c:v>
                </c:pt>
                <c:pt idx="27">
                  <c:v>65.7</c:v>
                </c:pt>
                <c:pt idx="28">
                  <c:v>38.4</c:v>
                </c:pt>
                <c:pt idx="29">
                  <c:v>64.099999999999994</c:v>
                </c:pt>
                <c:pt idx="30">
                  <c:v>56.6</c:v>
                </c:pt>
                <c:pt idx="31">
                  <c:v>63.5</c:v>
                </c:pt>
                <c:pt idx="32">
                  <c:v>61.4</c:v>
                </c:pt>
                <c:pt idx="33">
                  <c:v>58.4</c:v>
                </c:pt>
                <c:pt idx="34">
                  <c:v>61.4</c:v>
                </c:pt>
                <c:pt idx="35">
                  <c:v>66.2</c:v>
                </c:pt>
                <c:pt idx="36">
                  <c:v>52.8</c:v>
                </c:pt>
                <c:pt idx="37">
                  <c:v>52.7</c:v>
                </c:pt>
                <c:pt idx="38">
                  <c:v>59.9</c:v>
                </c:pt>
                <c:pt idx="39">
                  <c:v>57.2</c:v>
                </c:pt>
                <c:pt idx="40">
                  <c:v>54.9</c:v>
                </c:pt>
                <c:pt idx="41">
                  <c:v>41.6</c:v>
                </c:pt>
                <c:pt idx="42">
                  <c:v>65.2</c:v>
                </c:pt>
                <c:pt idx="43">
                  <c:v>42.1</c:v>
                </c:pt>
                <c:pt idx="44">
                  <c:v>47.5</c:v>
                </c:pt>
                <c:pt idx="45">
                  <c:v>41.9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1B83-4488-A7F1-0A74A98041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78593727"/>
        <c:axId val="1"/>
      </c:barChart>
      <c:catAx>
        <c:axId val="978593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  <c:max val="300"/>
        </c:scaling>
        <c:delete val="0"/>
        <c:axPos val="b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78593727"/>
        <c:crosses val="autoZero"/>
        <c:crossBetween val="between"/>
      </c:valAx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t"/>
      <c:layout>
        <c:manualLayout>
          <c:xMode val="edge"/>
          <c:yMode val="edge"/>
          <c:x val="0.2701904080171797"/>
          <c:y val="8.0595665723053496E-3"/>
          <c:w val="0.67022018611309941"/>
          <c:h val="3.0223374646145062E-2"/>
        </c:manualLayout>
      </c:layout>
      <c:overlay val="1"/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is-IS"/>
        </a:p>
      </c:txPr>
    </c:legend>
    <c:plotVisOnly val="1"/>
    <c:dispBlanksAs val="gap"/>
    <c:showDLblsOverMax val="1"/>
  </c:chart>
  <c:spPr>
    <a:noFill/>
    <a:ln w="9525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lumMod val="15000"/>
              <a:lumOff val="85000"/>
            </a:sysClr>
          </a:solidFill>
          <a:round/>
        </a14:hiddenLine>
      </a:ext>
    </a:extLst>
  </c:spPr>
  <c:txPr>
    <a:bodyPr/>
    <a:lstStyle/>
    <a:p>
      <a:pPr>
        <a:defRPr/>
      </a:pPr>
      <a:endParaRPr lang="is-IS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650579600677746E-2"/>
          <c:y val="9.4461666275760942E-2"/>
          <c:w val="0.93504110227811166"/>
          <c:h val="0.6862624654189709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63C2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22"/>
            <c:invertIfNegative val="0"/>
            <c:bubble3D val="0"/>
            <c:spPr>
              <a:solidFill>
                <a:srgbClr val="DE19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1-9EF4-431D-ABBE-A0BD104AB474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EF4-431D-ABBE-A0BD104AB474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EF4-431D-ABBE-A0BD104AB474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EF4-431D-ABBE-A0BD104AB474}"/>
              </c:ext>
            </c:extLst>
          </c:dPt>
          <c:dPt>
            <c:idx val="2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EF4-431D-ABBE-A0BD104AB474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9EF4-431D-ABBE-A0BD104AB47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9EF4-431D-ABBE-A0BD104AB47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9EF4-431D-ABBE-A0BD104AB47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9EF4-431D-ABBE-A0BD104AB47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9EF4-431D-ABBE-A0BD104AB474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9EF4-431D-ABBE-A0BD104AB47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9EF4-431D-ABBE-A0BD104AB47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9EF4-431D-ABBE-A0BD104AB474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9EF4-431D-ABBE-A0BD104AB474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9EF4-431D-ABBE-A0BD104AB474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9EF4-431D-ABBE-A0BD104AB474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9EF4-431D-ABBE-A0BD104AB474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9EF4-431D-ABBE-A0BD104AB474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9EF4-431D-ABBE-A0BD104AB474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9EF4-431D-ABBE-A0BD104AB474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9EF4-431D-ABBE-A0BD104AB474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9EF4-431D-ABBE-A0BD104AB474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9EF4-431D-ABBE-A0BD104AB474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9EF4-431D-ABBE-A0BD104AB474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9EF4-431D-ABBE-A0BD104AB474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9EF4-431D-ABBE-A0BD104AB474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9EF4-431D-ABBE-A0BD104AB474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9EF4-431D-ABBE-A0BD104AB474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EF4-431D-ABBE-A0BD104AB474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9EF4-431D-ABBE-A0BD104AB474}"/>
                </c:ext>
              </c:extLst>
            </c:dLbl>
            <c:dLbl>
              <c:idx val="2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EF4-431D-ABBE-A0BD104AB474}"/>
                </c:ext>
              </c:extLst>
            </c:dLbl>
            <c:dLbl>
              <c:idx val="2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9EF4-431D-ABBE-A0BD104AB474}"/>
                </c:ext>
              </c:extLst>
            </c:dLbl>
            <c:dLbl>
              <c:idx val="2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9EF4-431D-ABBE-A0BD104AB474}"/>
                </c:ext>
              </c:extLst>
            </c:dLbl>
            <c:dLbl>
              <c:idx val="2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9EF4-431D-ABBE-A0BD104AB474}"/>
                </c:ext>
              </c:extLst>
            </c:dLbl>
            <c:dLbl>
              <c:idx val="2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9EF4-431D-ABBE-A0BD104AB474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9EF4-431D-ABBE-A0BD104AB474}"/>
                </c:ext>
              </c:extLst>
            </c:dLbl>
            <c:dLbl>
              <c:idx val="3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9EF4-431D-ABBE-A0BD104AB474}"/>
                </c:ext>
              </c:extLst>
            </c:dLbl>
            <c:dLbl>
              <c:idx val="3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9EF4-431D-ABBE-A0BD104AB474}"/>
                </c:ext>
              </c:extLst>
            </c:dLbl>
            <c:dLbl>
              <c:idx val="3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9EF4-431D-ABBE-A0BD104AB474}"/>
                </c:ext>
              </c:extLst>
            </c:dLbl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9EF4-431D-ABBE-A0BD104AB474}"/>
                </c:ext>
              </c:extLst>
            </c:dLbl>
            <c:dLbl>
              <c:idx val="3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3-9EF4-431D-ABBE-A0BD104AB474}"/>
                </c:ext>
              </c:extLst>
            </c:dLbl>
            <c:dLbl>
              <c:idx val="3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9EF4-431D-ABBE-A0BD104AB474}"/>
                </c:ext>
              </c:extLst>
            </c:dLbl>
            <c:dLbl>
              <c:idx val="3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9EF4-431D-ABBE-A0BD104AB474}"/>
                </c:ext>
              </c:extLst>
            </c:dLbl>
            <c:dLbl>
              <c:idx val="3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9EF4-431D-ABBE-A0BD104AB474}"/>
                </c:ext>
              </c:extLst>
            </c:dLbl>
            <c:dLbl>
              <c:idx val="3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7-9EF4-431D-ABBE-A0BD104AB474}"/>
                </c:ext>
              </c:extLst>
            </c:dLbl>
            <c:dLbl>
              <c:idx val="3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8-9EF4-431D-ABBE-A0BD104AB474}"/>
                </c:ext>
              </c:extLst>
            </c:dLbl>
            <c:dLbl>
              <c:idx val="4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9-9EF4-431D-ABBE-A0BD104AB474}"/>
                </c:ext>
              </c:extLst>
            </c:dLbl>
            <c:dLbl>
              <c:idx val="4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A-9EF4-431D-ABBE-A0BD104AB474}"/>
                </c:ext>
              </c:extLst>
            </c:dLbl>
            <c:dLbl>
              <c:idx val="4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B-9EF4-431D-ABBE-A0BD104AB474}"/>
                </c:ext>
              </c:extLst>
            </c:dLbl>
            <c:dLbl>
              <c:idx val="4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9EF4-431D-ABBE-A0BD104AB474}"/>
                </c:ext>
              </c:extLst>
            </c:dLbl>
            <c:dLbl>
              <c:idx val="4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D-9EF4-431D-ABBE-A0BD104AB474}"/>
                </c:ext>
              </c:extLst>
            </c:dLbl>
            <c:dLbl>
              <c:idx val="4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E-9EF4-431D-ABBE-A0BD104AB474}"/>
                </c:ext>
              </c:extLst>
            </c:dLbl>
            <c:dLbl>
              <c:idx val="4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F-9EF4-431D-ABBE-A0BD104AB474}"/>
                </c:ext>
              </c:extLst>
            </c:dLbl>
            <c:dLbl>
              <c:idx val="4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0-9EF4-431D-ABBE-A0BD104AB474}"/>
                </c:ext>
              </c:extLst>
            </c:dLbl>
            <c:dLbl>
              <c:idx val="48"/>
              <c:layout>
                <c:manualLayout>
                  <c:x val="0"/>
                  <c:y val="2.24299831298268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9EF4-431D-ABBE-A0BD104AB474}"/>
                </c:ext>
              </c:extLst>
            </c:dLbl>
            <c:dLbl>
              <c:idx val="49"/>
              <c:layout>
                <c:manualLayout>
                  <c:x val="-1.6020805290702336E-16"/>
                  <c:y val="2.2489331733934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9EF4-431D-ABBE-A0BD104AB474}"/>
                </c:ext>
              </c:extLst>
            </c:dLbl>
            <c:dLbl>
              <c:idx val="50"/>
              <c:layout>
                <c:manualLayout>
                  <c:x val="0"/>
                  <c:y val="2.22324035452214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9EF4-431D-ABBE-A0BD104AB4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'g3-9'!$A$28:$A$75</c:f>
              <c:strCache>
                <c:ptCount val="48"/>
                <c:pt idx="0">
                  <c:v>Norway</c:v>
                </c:pt>
                <c:pt idx="1">
                  <c:v>India</c:v>
                </c:pt>
                <c:pt idx="2">
                  <c:v>New Zealand</c:v>
                </c:pt>
                <c:pt idx="3">
                  <c:v>Japan</c:v>
                </c:pt>
                <c:pt idx="4">
                  <c:v>Iceland</c:v>
                </c:pt>
                <c:pt idx="5">
                  <c:v>Indonesia</c:v>
                </c:pt>
                <c:pt idx="6">
                  <c:v>Korea</c:v>
                </c:pt>
                <c:pt idx="7">
                  <c:v>Australia</c:v>
                </c:pt>
                <c:pt idx="8">
                  <c:v>Türkiye</c:v>
                </c:pt>
                <c:pt idx="9">
                  <c:v>Canada</c:v>
                </c:pt>
                <c:pt idx="10">
                  <c:v>Netherlands</c:v>
                </c:pt>
                <c:pt idx="11">
                  <c:v>Denmark</c:v>
                </c:pt>
                <c:pt idx="12">
                  <c:v>Israel</c:v>
                </c:pt>
                <c:pt idx="13">
                  <c:v>Finland</c:v>
                </c:pt>
                <c:pt idx="14">
                  <c:v>Luxembourg</c:v>
                </c:pt>
                <c:pt idx="15">
                  <c:v>Switzerland</c:v>
                </c:pt>
                <c:pt idx="16">
                  <c:v>Ireland</c:v>
                </c:pt>
                <c:pt idx="17">
                  <c:v>South Africa</c:v>
                </c:pt>
                <c:pt idx="18">
                  <c:v>Costa Rica</c:v>
                </c:pt>
                <c:pt idx="19">
                  <c:v>Germany</c:v>
                </c:pt>
                <c:pt idx="20">
                  <c:v>Estonia</c:v>
                </c:pt>
                <c:pt idx="21">
                  <c:v>Sweden</c:v>
                </c:pt>
                <c:pt idx="22">
                  <c:v>OECD38</c:v>
                </c:pt>
                <c:pt idx="23">
                  <c:v>Austria</c:v>
                </c:pt>
                <c:pt idx="24">
                  <c:v>Spain</c:v>
                </c:pt>
                <c:pt idx="25">
                  <c:v>Portugal</c:v>
                </c:pt>
                <c:pt idx="26">
                  <c:v>France</c:v>
                </c:pt>
                <c:pt idx="27">
                  <c:v>Mexico</c:v>
                </c:pt>
                <c:pt idx="28">
                  <c:v>Colombia</c:v>
                </c:pt>
                <c:pt idx="29">
                  <c:v>Argentina</c:v>
                </c:pt>
                <c:pt idx="30">
                  <c:v>Poland</c:v>
                </c:pt>
                <c:pt idx="31">
                  <c:v>United Kingdom</c:v>
                </c:pt>
                <c:pt idx="32">
                  <c:v>Brazil</c:v>
                </c:pt>
                <c:pt idx="33">
                  <c:v>Belgium</c:v>
                </c:pt>
                <c:pt idx="34">
                  <c:v>Chile</c:v>
                </c:pt>
                <c:pt idx="35">
                  <c:v>United States</c:v>
                </c:pt>
                <c:pt idx="36">
                  <c:v>Italy</c:v>
                </c:pt>
                <c:pt idx="37">
                  <c:v>Lithuania</c:v>
                </c:pt>
                <c:pt idx="38">
                  <c:v>Greece</c:v>
                </c:pt>
                <c:pt idx="39">
                  <c:v>Romania</c:v>
                </c:pt>
                <c:pt idx="40">
                  <c:v>Slovak Republic</c:v>
                </c:pt>
                <c:pt idx="41">
                  <c:v>Latvia</c:v>
                </c:pt>
                <c:pt idx="42">
                  <c:v>Czech Republic</c:v>
                </c:pt>
                <c:pt idx="43">
                  <c:v>Slovenia</c:v>
                </c:pt>
                <c:pt idx="44">
                  <c:v>Croatia</c:v>
                </c:pt>
                <c:pt idx="45">
                  <c:v>Hungary</c:v>
                </c:pt>
                <c:pt idx="46">
                  <c:v>Bulgaria</c:v>
                </c:pt>
                <c:pt idx="47">
                  <c:v>Peru</c:v>
                </c:pt>
              </c:strCache>
            </c:strRef>
          </c:cat>
          <c:val>
            <c:numRef>
              <c:f>'g3-9'!$B$28:$B$75</c:f>
              <c:numCache>
                <c:formatCode>0</c:formatCode>
                <c:ptCount val="48"/>
                <c:pt idx="0">
                  <c:v>37.590081548822411</c:v>
                </c:pt>
                <c:pt idx="1">
                  <c:v>37.703582897236714</c:v>
                </c:pt>
                <c:pt idx="2">
                  <c:v>45.441010268089293</c:v>
                </c:pt>
                <c:pt idx="3">
                  <c:v>46.153464478437826</c:v>
                </c:pt>
                <c:pt idx="4">
                  <c:v>50.224796468062699</c:v>
                </c:pt>
                <c:pt idx="5">
                  <c:v>58.670366330085997</c:v>
                </c:pt>
                <c:pt idx="6">
                  <c:v>62.264930449057822</c:v>
                </c:pt>
                <c:pt idx="7">
                  <c:v>68.73168021605882</c:v>
                </c:pt>
                <c:pt idx="8">
                  <c:v>119.63257715429216</c:v>
                </c:pt>
                <c:pt idx="9">
                  <c:v>127.82593280274685</c:v>
                </c:pt>
                <c:pt idx="10">
                  <c:v>131.33584686123694</c:v>
                </c:pt>
                <c:pt idx="11">
                  <c:v>132.79263125592465</c:v>
                </c:pt>
                <c:pt idx="12">
                  <c:v>135.58337085181122</c:v>
                </c:pt>
                <c:pt idx="13">
                  <c:v>149.67507178478581</c:v>
                </c:pt>
                <c:pt idx="14">
                  <c:v>150.31572559011826</c:v>
                </c:pt>
                <c:pt idx="15">
                  <c:v>159.74399540511655</c:v>
                </c:pt>
                <c:pt idx="16">
                  <c:v>161.43503513267552</c:v>
                </c:pt>
                <c:pt idx="17">
                  <c:v>172.69591801153197</c:v>
                </c:pt>
                <c:pt idx="18">
                  <c:v>176.27232823246291</c:v>
                </c:pt>
                <c:pt idx="19">
                  <c:v>199.7744727730535</c:v>
                </c:pt>
                <c:pt idx="20">
                  <c:v>206.66801635582422</c:v>
                </c:pt>
                <c:pt idx="21">
                  <c:v>214.10903137708576</c:v>
                </c:pt>
                <c:pt idx="22">
                  <c:v>224.99921146671363</c:v>
                </c:pt>
                <c:pt idx="23">
                  <c:v>243.53060193797813</c:v>
                </c:pt>
                <c:pt idx="24">
                  <c:v>250.89216644536017</c:v>
                </c:pt>
                <c:pt idx="25">
                  <c:v>250.94986901491657</c:v>
                </c:pt>
                <c:pt idx="26">
                  <c:v>257.42489196429574</c:v>
                </c:pt>
                <c:pt idx="27">
                  <c:v>261.65316200515878</c:v>
                </c:pt>
                <c:pt idx="28">
                  <c:v>275.98697288844704</c:v>
                </c:pt>
                <c:pt idx="29">
                  <c:v>287.39676275565535</c:v>
                </c:pt>
                <c:pt idx="30">
                  <c:v>310.45173903629438</c:v>
                </c:pt>
                <c:pt idx="31">
                  <c:v>313.37357681579817</c:v>
                </c:pt>
                <c:pt idx="32">
                  <c:v>323.68134439620115</c:v>
                </c:pt>
                <c:pt idx="33">
                  <c:v>324.06029254218231</c:v>
                </c:pt>
                <c:pt idx="34">
                  <c:v>324.07224176224264</c:v>
                </c:pt>
                <c:pt idx="35">
                  <c:v>324.9073352517168</c:v>
                </c:pt>
                <c:pt idx="36">
                  <c:v>324.9407989872845</c:v>
                </c:pt>
                <c:pt idx="37">
                  <c:v>335.85123071587191</c:v>
                </c:pt>
                <c:pt idx="38">
                  <c:v>336.32142103219945</c:v>
                </c:pt>
                <c:pt idx="39">
                  <c:v>348.57226818759386</c:v>
                </c:pt>
                <c:pt idx="40">
                  <c:v>356.99980652108383</c:v>
                </c:pt>
                <c:pt idx="41">
                  <c:v>376.64381438045081</c:v>
                </c:pt>
                <c:pt idx="42">
                  <c:v>400.32345930007568</c:v>
                </c:pt>
                <c:pt idx="43">
                  <c:v>418.55998097583313</c:v>
                </c:pt>
                <c:pt idx="44">
                  <c:v>433.06436447749098</c:v>
                </c:pt>
                <c:pt idx="45">
                  <c:v>487.45667515226393</c:v>
                </c:pt>
                <c:pt idx="46">
                  <c:v>553.39432540634857</c:v>
                </c:pt>
                <c:pt idx="47">
                  <c:v>647.1153755034984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9EF4-431D-ABBE-A0BD104AB4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85924655"/>
        <c:axId val="1"/>
      </c:barChart>
      <c:catAx>
        <c:axId val="9859246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2700000" spcFirstLastPara="1" vertOverflow="ellipsis" wrap="square" anchor="ctr" anchorCtr="1"/>
          <a:lstStyle/>
          <a:p>
            <a:pPr>
              <a:defRPr sz="75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75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85924655"/>
        <c:crosses val="autoZero"/>
        <c:crossBetween val="between"/>
      </c:valAx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plotVisOnly val="1"/>
    <c:dispBlanksAs val="gap"/>
    <c:showDLblsOverMax val="1"/>
  </c:chart>
  <c:spPr>
    <a:noFill/>
    <a:ln w="9525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lumMod val="15000"/>
              <a:lumOff val="85000"/>
            </a:sysClr>
          </a:solidFill>
          <a:round/>
        </a14:hiddenLine>
      </a:ext>
    </a:extLst>
  </c:spPr>
  <c:txPr>
    <a:bodyPr/>
    <a:lstStyle/>
    <a:p>
      <a:pPr>
        <a:defRPr/>
      </a:pPr>
      <a:endParaRPr lang="is-I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F86-4C8E-8E7D-FC1E28A4282E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F86-4C8E-8E7D-FC1E28A4282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108057</c:v>
                </c:pt>
                <c:pt idx="1">
                  <c:v>123416</c:v>
                </c:pt>
                <c:pt idx="2">
                  <c:v>128371</c:v>
                </c:pt>
                <c:pt idx="3">
                  <c:v>132881</c:v>
                </c:pt>
                <c:pt idx="4">
                  <c:v>135171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AE-4DA8-9E44-DC26F77F792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ax val="150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0E6-42EE-81F3-71B6A082424B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0E6-42EE-81F3-71B6A082424B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342525041910663E-2"/>
                      <c:h val="4.380369637081963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0E6-42EE-81F3-71B6A08242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4.8</c:v>
                </c:pt>
                <c:pt idx="1">
                  <c:v>4.5999999999999996</c:v>
                </c:pt>
                <c:pt idx="2">
                  <c:v>4.8</c:v>
                </c:pt>
                <c:pt idx="3">
                  <c:v>4.8</c:v>
                </c:pt>
                <c:pt idx="4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33-466B-BD00-9B961994D82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1833-466B-BD00-9B961994D82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1833-466B-BD00-9B961994D8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683964295"/>
        <c:axId val="683964655"/>
      </c:barChart>
      <c:catAx>
        <c:axId val="683964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683964655"/>
        <c:crosses val="autoZero"/>
        <c:auto val="1"/>
        <c:lblAlgn val="ctr"/>
        <c:lblOffset val="100"/>
        <c:noMultiLvlLbl val="0"/>
      </c:catAx>
      <c:valAx>
        <c:axId val="683964655"/>
        <c:scaling>
          <c:orientation val="minMax"/>
          <c:max val="5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839642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1A5-4613-87D3-A693F5F90C77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1A5-4613-87D3-A693F5F90C77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80666</c:v>
                </c:pt>
                <c:pt idx="1">
                  <c:v>92811</c:v>
                </c:pt>
                <c:pt idx="2">
                  <c:v>91437</c:v>
                </c:pt>
                <c:pt idx="3">
                  <c:v>94240</c:v>
                </c:pt>
                <c:pt idx="4">
                  <c:v>94615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A5-4613-87D3-A693F5F90C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ax val="1000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Surgical procedures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18992</c:v>
                </c:pt>
                <c:pt idx="1">
                  <c:v>20425</c:v>
                </c:pt>
                <c:pt idx="2">
                  <c:v>19526</c:v>
                </c:pt>
                <c:pt idx="3">
                  <c:v>21070</c:v>
                </c:pt>
                <c:pt idx="4">
                  <c:v>21412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F9-4E2F-A9C3-49A8C28E72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27"/>
        <c:axId val="879019448"/>
        <c:axId val="87902016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Thereof day surgery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12574</c:v>
                </c:pt>
                <c:pt idx="1">
                  <c:v>12985</c:v>
                </c:pt>
                <c:pt idx="2">
                  <c:v>12315</c:v>
                </c:pt>
                <c:pt idx="3">
                  <c:v>13572</c:v>
                </c:pt>
                <c:pt idx="4">
                  <c:v>14151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2F9-4E2F-A9C3-49A8C28E72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79019448"/>
        <c:axId val="879020168"/>
      </c:lineChart>
      <c:catAx>
        <c:axId val="879019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79020168"/>
        <c:crosses val="autoZero"/>
        <c:auto val="1"/>
        <c:lblAlgn val="ctr"/>
        <c:lblOffset val="100"/>
        <c:noMultiLvlLbl val="0"/>
      </c:catAx>
      <c:valAx>
        <c:axId val="8790201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79019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3EC-43C8-B0FF-A2F0734A5D5C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3EC-43C8-B0FF-A2F0734A5D5C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3284</c:v>
                </c:pt>
                <c:pt idx="1">
                  <c:v>3465</c:v>
                </c:pt>
                <c:pt idx="2">
                  <c:v>3109</c:v>
                </c:pt>
                <c:pt idx="3">
                  <c:v>3166</c:v>
                </c:pt>
                <c:pt idx="4">
                  <c:v>3057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EC-43C8-B0FF-A2F0734A5D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D058E0-09D4-43D4-969A-6216514A0E22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CBD654-4A6C-4B57-93F3-0EA1A098AC76}">
      <dgm:prSet custT="1"/>
      <dgm:spPr>
        <a:solidFill>
          <a:srgbClr val="08808E"/>
        </a:solidFill>
      </dgm:spPr>
      <dgm:t>
        <a:bodyPr/>
        <a:lstStyle/>
        <a:p>
          <a:r>
            <a:rPr lang="is-IS" sz="2300" b="1">
              <a:latin typeface="+mj-lt"/>
            </a:rPr>
            <a:t>94.600</a:t>
          </a:r>
        </a:p>
        <a:p>
          <a:r>
            <a:rPr lang="is-IS" sz="2100">
              <a:latin typeface="+mj-lt"/>
            </a:rPr>
            <a:t>emergency visits</a:t>
          </a:r>
          <a:endParaRPr lang="en-US" sz="1100" dirty="0">
            <a:latin typeface="+mj-lt"/>
          </a:endParaRPr>
        </a:p>
      </dgm:t>
    </dgm:pt>
    <dgm:pt modelId="{C2F0EF9B-B044-45C3-AE69-732B51FD8D2D}" type="parTrans" cxnId="{73A5BE25-7A39-46E2-8F92-6AAF6486DF8C}">
      <dgm:prSet/>
      <dgm:spPr/>
      <dgm:t>
        <a:bodyPr/>
        <a:lstStyle/>
        <a:p>
          <a:endParaRPr lang="en-US"/>
        </a:p>
      </dgm:t>
    </dgm:pt>
    <dgm:pt modelId="{006F61EF-5388-4E55-A48D-ECA7D6A20B65}" type="sibTrans" cxnId="{73A5BE25-7A39-46E2-8F92-6AAF6486DF8C}">
      <dgm:prSet/>
      <dgm:spPr/>
      <dgm:t>
        <a:bodyPr/>
        <a:lstStyle/>
        <a:p>
          <a:endParaRPr lang="en-US"/>
        </a:p>
      </dgm:t>
    </dgm:pt>
    <dgm:pt modelId="{8381A6B2-1721-4F51-96BD-C4700719D679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569.000</a:t>
          </a:r>
          <a:endParaRPr lang="is-IS">
            <a:latin typeface="+mj-lt"/>
          </a:endParaRPr>
        </a:p>
        <a:p>
          <a:r>
            <a:rPr lang="is-IS">
              <a:latin typeface="+mj-lt"/>
            </a:rPr>
            <a:t>outpatient services</a:t>
          </a:r>
          <a:endParaRPr lang="en-US" dirty="0">
            <a:latin typeface="+mj-lt"/>
          </a:endParaRPr>
        </a:p>
      </dgm:t>
    </dgm:pt>
    <dgm:pt modelId="{DB923B91-9A9A-497A-9E33-4E143895CCF5}" type="sibTrans" cxnId="{54796ABE-8C76-47B6-B69B-B84C15093837}">
      <dgm:prSet/>
      <dgm:spPr/>
      <dgm:t>
        <a:bodyPr/>
        <a:lstStyle/>
        <a:p>
          <a:endParaRPr lang="en-US"/>
        </a:p>
      </dgm:t>
    </dgm:pt>
    <dgm:pt modelId="{DF4EFFCC-6CAA-434C-913C-464E26BD2758}" type="parTrans" cxnId="{54796ABE-8C76-47B6-B69B-B84C15093837}">
      <dgm:prSet/>
      <dgm:spPr/>
      <dgm:t>
        <a:bodyPr/>
        <a:lstStyle/>
        <a:p>
          <a:endParaRPr lang="en-US"/>
        </a:p>
      </dgm:t>
    </dgm:pt>
    <dgm:pt modelId="{5D160FA2-8AAC-48EC-930A-2CB8AFE571CB}">
      <dgm:prSet custT="1"/>
      <dgm:spPr>
        <a:solidFill>
          <a:srgbClr val="08808E"/>
        </a:solidFill>
      </dgm:spPr>
      <dgm:t>
        <a:bodyPr/>
        <a:lstStyle/>
        <a:p>
          <a:r>
            <a:rPr lang="is-IS" sz="2300" b="1" kern="1200">
              <a:latin typeface="+mj-lt"/>
            </a:rPr>
            <a:t>26.700</a:t>
          </a:r>
          <a:r>
            <a:rPr lang="is-IS" sz="2300" kern="1200">
              <a:latin typeface="+mj-lt"/>
            </a:rPr>
            <a:t> </a:t>
          </a:r>
        </a:p>
        <a:p>
          <a:r>
            <a:rPr lang="is-IS" sz="1900" kern="1200">
              <a:latin typeface="+mj-lt"/>
            </a:rPr>
            <a:t>admissions</a:t>
          </a:r>
          <a:endParaRPr lang="en-US" sz="1900" kern="1200" dirty="0">
            <a:solidFill>
              <a:prstClr val="white"/>
            </a:solidFill>
            <a:latin typeface="Arial"/>
            <a:ea typeface="+mn-ea"/>
            <a:cs typeface="+mn-cs"/>
          </a:endParaRPr>
        </a:p>
      </dgm:t>
    </dgm:pt>
    <dgm:pt modelId="{D0FDAA04-B909-462B-A025-B51471B73B4A}" type="sibTrans" cxnId="{39933669-D1A8-4749-8132-990FF9059D91}">
      <dgm:prSet/>
      <dgm:spPr/>
      <dgm:t>
        <a:bodyPr/>
        <a:lstStyle/>
        <a:p>
          <a:endParaRPr lang="en-US"/>
        </a:p>
      </dgm:t>
    </dgm:pt>
    <dgm:pt modelId="{C8695739-21FB-4F34-8BC6-DC7643C305C8}" type="parTrans" cxnId="{39933669-D1A8-4749-8132-990FF9059D91}">
      <dgm:prSet/>
      <dgm:spPr/>
      <dgm:t>
        <a:bodyPr/>
        <a:lstStyle/>
        <a:p>
          <a:endParaRPr lang="en-US"/>
        </a:p>
      </dgm:t>
    </dgm:pt>
    <dgm:pt modelId="{4F18D797-EDC4-4B06-B4F4-D7A6BE59C1D1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619</a:t>
          </a:r>
        </a:p>
        <a:p>
          <a:r>
            <a:rPr lang="is-IS">
              <a:latin typeface="+mj-lt"/>
            </a:rPr>
            <a:t>hospital beds</a:t>
          </a:r>
          <a:endParaRPr lang="en-US" dirty="0">
            <a:latin typeface="+mj-lt"/>
          </a:endParaRPr>
        </a:p>
      </dgm:t>
    </dgm:pt>
    <dgm:pt modelId="{82EEE9C3-303F-43B4-A111-C4D68CCC6C28}" type="sibTrans" cxnId="{2F09CCE6-E4A5-4775-B71F-77521E1E57E1}">
      <dgm:prSet/>
      <dgm:spPr/>
      <dgm:t>
        <a:bodyPr/>
        <a:lstStyle/>
        <a:p>
          <a:endParaRPr lang="en-US"/>
        </a:p>
      </dgm:t>
    </dgm:pt>
    <dgm:pt modelId="{49FFFFB0-474E-4A65-BDEB-CD76A609FEEA}" type="parTrans" cxnId="{2F09CCE6-E4A5-4775-B71F-77521E1E57E1}">
      <dgm:prSet/>
      <dgm:spPr/>
      <dgm:t>
        <a:bodyPr/>
        <a:lstStyle/>
        <a:p>
          <a:endParaRPr lang="en-US"/>
        </a:p>
      </dgm:t>
    </dgm:pt>
    <dgm:pt modelId="{5E66F992-C343-4BB6-A3DA-ECE59B5FB568}">
      <dgm:prSet/>
      <dgm:spPr>
        <a:solidFill>
          <a:srgbClr val="08808E"/>
        </a:solidFill>
      </dgm:spPr>
      <dgm:t>
        <a:bodyPr/>
        <a:lstStyle/>
        <a:p>
          <a:r>
            <a:rPr lang="is-IS" b="1">
              <a:latin typeface="+mj-lt"/>
            </a:rPr>
            <a:t>4,9</a:t>
          </a:r>
        </a:p>
        <a:p>
          <a:r>
            <a:rPr lang="is-IS">
              <a:latin typeface="+mj-lt"/>
            </a:rPr>
            <a:t>days average length of stay</a:t>
          </a:r>
          <a:endParaRPr lang="en-US" dirty="0">
            <a:latin typeface="+mj-lt"/>
          </a:endParaRPr>
        </a:p>
      </dgm:t>
    </dgm:pt>
    <dgm:pt modelId="{93CBDBAF-86EB-4627-85E3-21E1075CF128}" type="sibTrans" cxnId="{D46A2B12-01BB-43B5-A691-4F4565DF177E}">
      <dgm:prSet/>
      <dgm:spPr/>
      <dgm:t>
        <a:bodyPr/>
        <a:lstStyle/>
        <a:p>
          <a:endParaRPr lang="en-US"/>
        </a:p>
      </dgm:t>
    </dgm:pt>
    <dgm:pt modelId="{6AC61F6F-2A9A-4511-90D2-CC00DB8A0FAC}" type="parTrans" cxnId="{D46A2B12-01BB-43B5-A691-4F4565DF177E}">
      <dgm:prSet/>
      <dgm:spPr/>
      <dgm:t>
        <a:bodyPr/>
        <a:lstStyle/>
        <a:p>
          <a:endParaRPr lang="en-US"/>
        </a:p>
      </dgm:t>
    </dgm:pt>
    <dgm:pt modelId="{2D4EAD62-486B-477B-8A89-4480618DBBF0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14.500</a:t>
          </a:r>
          <a:r>
            <a:rPr lang="is-IS">
              <a:latin typeface="+mj-lt"/>
            </a:rPr>
            <a:t> </a:t>
          </a:r>
        </a:p>
        <a:p>
          <a:r>
            <a:rPr lang="en-US">
              <a:latin typeface="+mj-lt"/>
            </a:rPr>
            <a:t>surgical procedures</a:t>
          </a:r>
          <a:endParaRPr lang="en-US" dirty="0">
            <a:latin typeface="+mj-lt"/>
          </a:endParaRPr>
        </a:p>
      </dgm:t>
    </dgm:pt>
    <dgm:pt modelId="{0DB8E99C-5FF7-42D7-B2FE-5F427088BD4C}" type="sibTrans" cxnId="{8E247FFA-B289-4B3C-986E-17CFD34E56BE}">
      <dgm:prSet/>
      <dgm:spPr/>
      <dgm:t>
        <a:bodyPr/>
        <a:lstStyle/>
        <a:p>
          <a:endParaRPr lang="en-US"/>
        </a:p>
      </dgm:t>
    </dgm:pt>
    <dgm:pt modelId="{38FB97B4-807E-4680-9D00-3C55CF6BEDB2}" type="parTrans" cxnId="{8E247FFA-B289-4B3C-986E-17CFD34E56BE}">
      <dgm:prSet/>
      <dgm:spPr/>
      <dgm:t>
        <a:bodyPr/>
        <a:lstStyle/>
        <a:p>
          <a:endParaRPr lang="en-US"/>
        </a:p>
      </dgm:t>
    </dgm:pt>
    <dgm:pt modelId="{EE59B728-52C0-44E9-94A9-85B82072E1CC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3.057</a:t>
          </a:r>
        </a:p>
        <a:p>
          <a:r>
            <a:rPr lang="is-IS">
              <a:latin typeface="+mj-lt"/>
            </a:rPr>
            <a:t>births</a:t>
          </a:r>
          <a:endParaRPr lang="en-US" dirty="0">
            <a:latin typeface="+mj-lt"/>
          </a:endParaRPr>
        </a:p>
      </dgm:t>
    </dgm:pt>
    <dgm:pt modelId="{9883D85A-FA32-4104-9C92-7397F97EB8B1}" type="sibTrans" cxnId="{80D89354-5D8F-432E-B35A-E5ACDBE1A447}">
      <dgm:prSet/>
      <dgm:spPr/>
      <dgm:t>
        <a:bodyPr/>
        <a:lstStyle/>
        <a:p>
          <a:endParaRPr lang="en-US"/>
        </a:p>
      </dgm:t>
    </dgm:pt>
    <dgm:pt modelId="{197D9E62-935C-41D2-97E1-87CA8C4CFE9A}" type="parTrans" cxnId="{80D89354-5D8F-432E-B35A-E5ACDBE1A447}">
      <dgm:prSet/>
      <dgm:spPr/>
      <dgm:t>
        <a:bodyPr/>
        <a:lstStyle/>
        <a:p>
          <a:endParaRPr lang="en-US"/>
        </a:p>
      </dgm:t>
    </dgm:pt>
    <dgm:pt modelId="{4F5FBD0C-49ED-4E4B-9C00-C2C4E5AC3441}" type="pres">
      <dgm:prSet presAssocID="{B6D058E0-09D4-43D4-969A-6216514A0E22}" presName="diagram" presStyleCnt="0">
        <dgm:presLayoutVars>
          <dgm:dir/>
          <dgm:resizeHandles val="exact"/>
        </dgm:presLayoutVars>
      </dgm:prSet>
      <dgm:spPr/>
    </dgm:pt>
    <dgm:pt modelId="{101C3F45-8836-4554-862C-4BE836ECB41C}" type="pres">
      <dgm:prSet presAssocID="{09CBD654-4A6C-4B57-93F3-0EA1A098AC76}" presName="node" presStyleLbl="node1" presStyleIdx="0" presStyleCnt="7">
        <dgm:presLayoutVars>
          <dgm:bulletEnabled val="1"/>
        </dgm:presLayoutVars>
      </dgm:prSet>
      <dgm:spPr/>
    </dgm:pt>
    <dgm:pt modelId="{AF2CCFA5-6733-4FE6-BFCE-39800E123D47}" type="pres">
      <dgm:prSet presAssocID="{006F61EF-5388-4E55-A48D-ECA7D6A20B65}" presName="sibTrans" presStyleCnt="0"/>
      <dgm:spPr/>
    </dgm:pt>
    <dgm:pt modelId="{0BDAA7B1-A269-4841-A3E3-9272781C9676}" type="pres">
      <dgm:prSet presAssocID="{8381A6B2-1721-4F51-96BD-C4700719D679}" presName="node" presStyleLbl="node1" presStyleIdx="1" presStyleCnt="7">
        <dgm:presLayoutVars>
          <dgm:bulletEnabled val="1"/>
        </dgm:presLayoutVars>
      </dgm:prSet>
      <dgm:spPr/>
    </dgm:pt>
    <dgm:pt modelId="{639C3565-A1CC-4712-9D00-968E03BE2F87}" type="pres">
      <dgm:prSet presAssocID="{DB923B91-9A9A-497A-9E33-4E143895CCF5}" presName="sibTrans" presStyleCnt="0"/>
      <dgm:spPr/>
    </dgm:pt>
    <dgm:pt modelId="{ED0F1188-9445-4E42-A24A-6A82ABE90268}" type="pres">
      <dgm:prSet presAssocID="{5D160FA2-8AAC-48EC-930A-2CB8AFE571CB}" presName="node" presStyleLbl="node1" presStyleIdx="2" presStyleCnt="7">
        <dgm:presLayoutVars>
          <dgm:bulletEnabled val="1"/>
        </dgm:presLayoutVars>
      </dgm:prSet>
      <dgm:spPr/>
    </dgm:pt>
    <dgm:pt modelId="{A6D174B3-795C-4F4D-B9FF-26565E37C086}" type="pres">
      <dgm:prSet presAssocID="{D0FDAA04-B909-462B-A025-B51471B73B4A}" presName="sibTrans" presStyleCnt="0"/>
      <dgm:spPr/>
    </dgm:pt>
    <dgm:pt modelId="{D6A44DDB-5351-4EB2-938C-B86ABEE25681}" type="pres">
      <dgm:prSet presAssocID="{4F18D797-EDC4-4B06-B4F4-D7A6BE59C1D1}" presName="node" presStyleLbl="node1" presStyleIdx="3" presStyleCnt="7">
        <dgm:presLayoutVars>
          <dgm:bulletEnabled val="1"/>
        </dgm:presLayoutVars>
      </dgm:prSet>
      <dgm:spPr/>
    </dgm:pt>
    <dgm:pt modelId="{E30D625A-4AE0-4DA4-B130-7A219B91BAA4}" type="pres">
      <dgm:prSet presAssocID="{82EEE9C3-303F-43B4-A111-C4D68CCC6C28}" presName="sibTrans" presStyleCnt="0"/>
      <dgm:spPr/>
    </dgm:pt>
    <dgm:pt modelId="{55695E28-E39E-4454-88C6-F33152AE9664}" type="pres">
      <dgm:prSet presAssocID="{5E66F992-C343-4BB6-A3DA-ECE59B5FB568}" presName="node" presStyleLbl="node1" presStyleIdx="4" presStyleCnt="7">
        <dgm:presLayoutVars>
          <dgm:bulletEnabled val="1"/>
        </dgm:presLayoutVars>
      </dgm:prSet>
      <dgm:spPr/>
    </dgm:pt>
    <dgm:pt modelId="{9EEA3091-BEDF-4FBC-B4FF-4531B6241F85}" type="pres">
      <dgm:prSet presAssocID="{93CBDBAF-86EB-4627-85E3-21E1075CF128}" presName="sibTrans" presStyleCnt="0"/>
      <dgm:spPr/>
    </dgm:pt>
    <dgm:pt modelId="{98A9EE42-3DF5-4B4E-861C-0E0F7510B3E4}" type="pres">
      <dgm:prSet presAssocID="{2D4EAD62-486B-477B-8A89-4480618DBBF0}" presName="node" presStyleLbl="node1" presStyleIdx="5" presStyleCnt="7">
        <dgm:presLayoutVars>
          <dgm:bulletEnabled val="1"/>
        </dgm:presLayoutVars>
      </dgm:prSet>
      <dgm:spPr/>
    </dgm:pt>
    <dgm:pt modelId="{77EE41B8-BDAB-40C0-8359-CBEAA703AF59}" type="pres">
      <dgm:prSet presAssocID="{0DB8E99C-5FF7-42D7-B2FE-5F427088BD4C}" presName="sibTrans" presStyleCnt="0"/>
      <dgm:spPr/>
    </dgm:pt>
    <dgm:pt modelId="{FD5FFF8D-0ED9-4516-AD2D-438A487555A4}" type="pres">
      <dgm:prSet presAssocID="{EE59B728-52C0-44E9-94A9-85B82072E1CC}" presName="node" presStyleLbl="node1" presStyleIdx="6" presStyleCnt="7">
        <dgm:presLayoutVars>
          <dgm:bulletEnabled val="1"/>
        </dgm:presLayoutVars>
      </dgm:prSet>
      <dgm:spPr/>
    </dgm:pt>
  </dgm:ptLst>
  <dgm:cxnLst>
    <dgm:cxn modelId="{D7A7D906-EC94-4E7F-AF07-7313E54BD84D}" type="presOf" srcId="{8381A6B2-1721-4F51-96BD-C4700719D679}" destId="{0BDAA7B1-A269-4841-A3E3-9272781C9676}" srcOrd="0" destOrd="0" presId="urn:microsoft.com/office/officeart/2005/8/layout/default"/>
    <dgm:cxn modelId="{3392CF0A-AB96-48F7-B667-7C1CE31EF593}" type="presOf" srcId="{5E66F992-C343-4BB6-A3DA-ECE59B5FB568}" destId="{55695E28-E39E-4454-88C6-F33152AE9664}" srcOrd="0" destOrd="0" presId="urn:microsoft.com/office/officeart/2005/8/layout/default"/>
    <dgm:cxn modelId="{D46A2B12-01BB-43B5-A691-4F4565DF177E}" srcId="{B6D058E0-09D4-43D4-969A-6216514A0E22}" destId="{5E66F992-C343-4BB6-A3DA-ECE59B5FB568}" srcOrd="4" destOrd="0" parTransId="{6AC61F6F-2A9A-4511-90D2-CC00DB8A0FAC}" sibTransId="{93CBDBAF-86EB-4627-85E3-21E1075CF128}"/>
    <dgm:cxn modelId="{73A5BE25-7A39-46E2-8F92-6AAF6486DF8C}" srcId="{B6D058E0-09D4-43D4-969A-6216514A0E22}" destId="{09CBD654-4A6C-4B57-93F3-0EA1A098AC76}" srcOrd="0" destOrd="0" parTransId="{C2F0EF9B-B044-45C3-AE69-732B51FD8D2D}" sibTransId="{006F61EF-5388-4E55-A48D-ECA7D6A20B65}"/>
    <dgm:cxn modelId="{0BAD385C-3575-45C2-9FC6-F9C41F084D20}" type="presOf" srcId="{B6D058E0-09D4-43D4-969A-6216514A0E22}" destId="{4F5FBD0C-49ED-4E4B-9C00-C2C4E5AC3441}" srcOrd="0" destOrd="0" presId="urn:microsoft.com/office/officeart/2005/8/layout/default"/>
    <dgm:cxn modelId="{CC695341-F9F5-432C-949F-197108A098A4}" type="presOf" srcId="{2D4EAD62-486B-477B-8A89-4480618DBBF0}" destId="{98A9EE42-3DF5-4B4E-861C-0E0F7510B3E4}" srcOrd="0" destOrd="0" presId="urn:microsoft.com/office/officeart/2005/8/layout/default"/>
    <dgm:cxn modelId="{39933669-D1A8-4749-8132-990FF9059D91}" srcId="{B6D058E0-09D4-43D4-969A-6216514A0E22}" destId="{5D160FA2-8AAC-48EC-930A-2CB8AFE571CB}" srcOrd="2" destOrd="0" parTransId="{C8695739-21FB-4F34-8BC6-DC7643C305C8}" sibTransId="{D0FDAA04-B909-462B-A025-B51471B73B4A}"/>
    <dgm:cxn modelId="{80D89354-5D8F-432E-B35A-E5ACDBE1A447}" srcId="{B6D058E0-09D4-43D4-969A-6216514A0E22}" destId="{EE59B728-52C0-44E9-94A9-85B82072E1CC}" srcOrd="6" destOrd="0" parTransId="{197D9E62-935C-41D2-97E1-87CA8C4CFE9A}" sibTransId="{9883D85A-FA32-4104-9C92-7397F97EB8B1}"/>
    <dgm:cxn modelId="{AF934959-20A4-4EA3-9F23-DFA4A7F01EDF}" type="presOf" srcId="{09CBD654-4A6C-4B57-93F3-0EA1A098AC76}" destId="{101C3F45-8836-4554-862C-4BE836ECB41C}" srcOrd="0" destOrd="0" presId="urn:microsoft.com/office/officeart/2005/8/layout/default"/>
    <dgm:cxn modelId="{E5D0A78A-5B43-4D12-A19B-547D4685BDA9}" type="presOf" srcId="{EE59B728-52C0-44E9-94A9-85B82072E1CC}" destId="{FD5FFF8D-0ED9-4516-AD2D-438A487555A4}" srcOrd="0" destOrd="0" presId="urn:microsoft.com/office/officeart/2005/8/layout/default"/>
    <dgm:cxn modelId="{43225CBC-E54E-4AC3-BE84-46A1BD983791}" type="presOf" srcId="{4F18D797-EDC4-4B06-B4F4-D7A6BE59C1D1}" destId="{D6A44DDB-5351-4EB2-938C-B86ABEE25681}" srcOrd="0" destOrd="0" presId="urn:microsoft.com/office/officeart/2005/8/layout/default"/>
    <dgm:cxn modelId="{54796ABE-8C76-47B6-B69B-B84C15093837}" srcId="{B6D058E0-09D4-43D4-969A-6216514A0E22}" destId="{8381A6B2-1721-4F51-96BD-C4700719D679}" srcOrd="1" destOrd="0" parTransId="{DF4EFFCC-6CAA-434C-913C-464E26BD2758}" sibTransId="{DB923B91-9A9A-497A-9E33-4E143895CCF5}"/>
    <dgm:cxn modelId="{6D928FE4-8EF4-4AE1-9DC0-47298A279E1C}" type="presOf" srcId="{5D160FA2-8AAC-48EC-930A-2CB8AFE571CB}" destId="{ED0F1188-9445-4E42-A24A-6A82ABE90268}" srcOrd="0" destOrd="0" presId="urn:microsoft.com/office/officeart/2005/8/layout/default"/>
    <dgm:cxn modelId="{2F09CCE6-E4A5-4775-B71F-77521E1E57E1}" srcId="{B6D058E0-09D4-43D4-969A-6216514A0E22}" destId="{4F18D797-EDC4-4B06-B4F4-D7A6BE59C1D1}" srcOrd="3" destOrd="0" parTransId="{49FFFFB0-474E-4A65-BDEB-CD76A609FEEA}" sibTransId="{82EEE9C3-303F-43B4-A111-C4D68CCC6C28}"/>
    <dgm:cxn modelId="{8E247FFA-B289-4B3C-986E-17CFD34E56BE}" srcId="{B6D058E0-09D4-43D4-969A-6216514A0E22}" destId="{2D4EAD62-486B-477B-8A89-4480618DBBF0}" srcOrd="5" destOrd="0" parTransId="{38FB97B4-807E-4680-9D00-3C55CF6BEDB2}" sibTransId="{0DB8E99C-5FF7-42D7-B2FE-5F427088BD4C}"/>
    <dgm:cxn modelId="{716A7ABF-2AAC-46B6-81CF-61377EC86221}" type="presParOf" srcId="{4F5FBD0C-49ED-4E4B-9C00-C2C4E5AC3441}" destId="{101C3F45-8836-4554-862C-4BE836ECB41C}" srcOrd="0" destOrd="0" presId="urn:microsoft.com/office/officeart/2005/8/layout/default"/>
    <dgm:cxn modelId="{82C521C0-A196-479B-9A89-80462F63CE13}" type="presParOf" srcId="{4F5FBD0C-49ED-4E4B-9C00-C2C4E5AC3441}" destId="{AF2CCFA5-6733-4FE6-BFCE-39800E123D47}" srcOrd="1" destOrd="0" presId="urn:microsoft.com/office/officeart/2005/8/layout/default"/>
    <dgm:cxn modelId="{D96A2056-7474-44BF-8F23-3B018D216DD5}" type="presParOf" srcId="{4F5FBD0C-49ED-4E4B-9C00-C2C4E5AC3441}" destId="{0BDAA7B1-A269-4841-A3E3-9272781C9676}" srcOrd="2" destOrd="0" presId="urn:microsoft.com/office/officeart/2005/8/layout/default"/>
    <dgm:cxn modelId="{7635E6ED-1C68-4F6A-9875-16629B830B41}" type="presParOf" srcId="{4F5FBD0C-49ED-4E4B-9C00-C2C4E5AC3441}" destId="{639C3565-A1CC-4712-9D00-968E03BE2F87}" srcOrd="3" destOrd="0" presId="urn:microsoft.com/office/officeart/2005/8/layout/default"/>
    <dgm:cxn modelId="{FDB1B59C-C3F5-4FB9-82CC-5ACAD0E20574}" type="presParOf" srcId="{4F5FBD0C-49ED-4E4B-9C00-C2C4E5AC3441}" destId="{ED0F1188-9445-4E42-A24A-6A82ABE90268}" srcOrd="4" destOrd="0" presId="urn:microsoft.com/office/officeart/2005/8/layout/default"/>
    <dgm:cxn modelId="{B33F7712-2800-4B98-818C-E87908B95A67}" type="presParOf" srcId="{4F5FBD0C-49ED-4E4B-9C00-C2C4E5AC3441}" destId="{A6D174B3-795C-4F4D-B9FF-26565E37C086}" srcOrd="5" destOrd="0" presId="urn:microsoft.com/office/officeart/2005/8/layout/default"/>
    <dgm:cxn modelId="{4B360F7E-E369-4204-A9C4-EFB22C79E2AE}" type="presParOf" srcId="{4F5FBD0C-49ED-4E4B-9C00-C2C4E5AC3441}" destId="{D6A44DDB-5351-4EB2-938C-B86ABEE25681}" srcOrd="6" destOrd="0" presId="urn:microsoft.com/office/officeart/2005/8/layout/default"/>
    <dgm:cxn modelId="{48B1D0B9-6269-4128-8CE7-82E000BD45A9}" type="presParOf" srcId="{4F5FBD0C-49ED-4E4B-9C00-C2C4E5AC3441}" destId="{E30D625A-4AE0-4DA4-B130-7A219B91BAA4}" srcOrd="7" destOrd="0" presId="urn:microsoft.com/office/officeart/2005/8/layout/default"/>
    <dgm:cxn modelId="{5FB0F608-F748-4E17-BB2B-9C95A40F26E3}" type="presParOf" srcId="{4F5FBD0C-49ED-4E4B-9C00-C2C4E5AC3441}" destId="{55695E28-E39E-4454-88C6-F33152AE9664}" srcOrd="8" destOrd="0" presId="urn:microsoft.com/office/officeart/2005/8/layout/default"/>
    <dgm:cxn modelId="{557EE76A-B268-4551-A825-B9A6C38F9A30}" type="presParOf" srcId="{4F5FBD0C-49ED-4E4B-9C00-C2C4E5AC3441}" destId="{9EEA3091-BEDF-4FBC-B4FF-4531B6241F85}" srcOrd="9" destOrd="0" presId="urn:microsoft.com/office/officeart/2005/8/layout/default"/>
    <dgm:cxn modelId="{9DA36EFA-70D1-4D11-A1A5-C11AD4AA39C5}" type="presParOf" srcId="{4F5FBD0C-49ED-4E4B-9C00-C2C4E5AC3441}" destId="{98A9EE42-3DF5-4B4E-861C-0E0F7510B3E4}" srcOrd="10" destOrd="0" presId="urn:microsoft.com/office/officeart/2005/8/layout/default"/>
    <dgm:cxn modelId="{0CE37130-BCDF-4EAF-9E1B-0FCCD92C30AB}" type="presParOf" srcId="{4F5FBD0C-49ED-4E4B-9C00-C2C4E5AC3441}" destId="{77EE41B8-BDAB-40C0-8359-CBEAA703AF59}" srcOrd="11" destOrd="0" presId="urn:microsoft.com/office/officeart/2005/8/layout/default"/>
    <dgm:cxn modelId="{0CC790AA-03D5-461F-9767-FFD473E9C5E5}" type="presParOf" srcId="{4F5FBD0C-49ED-4E4B-9C00-C2C4E5AC3441}" destId="{FD5FFF8D-0ED9-4516-AD2D-438A487555A4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C3F45-8836-4554-862C-4BE836ECB41C}">
      <dsp:nvSpPr>
        <dsp:cNvPr id="0" name=""/>
        <dsp:cNvSpPr/>
      </dsp:nvSpPr>
      <dsp:spPr>
        <a:xfrm>
          <a:off x="1120035" y="1423"/>
          <a:ext cx="2171864" cy="1303118"/>
        </a:xfrm>
        <a:prstGeom prst="rect">
          <a:avLst/>
        </a:prstGeom>
        <a:solidFill>
          <a:srgbClr val="08808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94.600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100" kern="1200">
              <a:latin typeface="+mj-lt"/>
            </a:rPr>
            <a:t>emergency visits</a:t>
          </a:r>
          <a:endParaRPr lang="en-US" sz="1100" kern="1200" dirty="0">
            <a:latin typeface="+mj-lt"/>
          </a:endParaRPr>
        </a:p>
      </dsp:txBody>
      <dsp:txXfrm>
        <a:off x="1120035" y="1423"/>
        <a:ext cx="2171864" cy="1303118"/>
      </dsp:txXfrm>
    </dsp:sp>
    <dsp:sp modelId="{0BDAA7B1-A269-4841-A3E3-9272781C9676}">
      <dsp:nvSpPr>
        <dsp:cNvPr id="0" name=""/>
        <dsp:cNvSpPr/>
      </dsp:nvSpPr>
      <dsp:spPr>
        <a:xfrm>
          <a:off x="3509086" y="1423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569.000</a:t>
          </a:r>
          <a:endParaRPr lang="is-IS" sz="2300" kern="1200">
            <a:latin typeface="+mj-lt"/>
          </a:endParaRP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outpatient services</a:t>
          </a:r>
          <a:endParaRPr lang="en-US" sz="2300" kern="1200" dirty="0">
            <a:latin typeface="+mj-lt"/>
          </a:endParaRPr>
        </a:p>
      </dsp:txBody>
      <dsp:txXfrm>
        <a:off x="3509086" y="1423"/>
        <a:ext cx="2171864" cy="1303118"/>
      </dsp:txXfrm>
    </dsp:sp>
    <dsp:sp modelId="{ED0F1188-9445-4E42-A24A-6A82ABE90268}">
      <dsp:nvSpPr>
        <dsp:cNvPr id="0" name=""/>
        <dsp:cNvSpPr/>
      </dsp:nvSpPr>
      <dsp:spPr>
        <a:xfrm>
          <a:off x="5898137" y="1423"/>
          <a:ext cx="2171864" cy="1303118"/>
        </a:xfrm>
        <a:prstGeom prst="rect">
          <a:avLst/>
        </a:prstGeom>
        <a:solidFill>
          <a:srgbClr val="08808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26.700</a:t>
          </a:r>
          <a:r>
            <a:rPr lang="is-IS" sz="2300" kern="1200">
              <a:latin typeface="+mj-lt"/>
            </a:rPr>
            <a:t>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>
              <a:latin typeface="+mj-lt"/>
            </a:rPr>
            <a:t>admissions</a:t>
          </a:r>
          <a:endParaRPr lang="en-US" sz="1900" kern="1200" dirty="0">
            <a:solidFill>
              <a:prstClr val="white"/>
            </a:solidFill>
            <a:latin typeface="Arial"/>
            <a:ea typeface="+mn-ea"/>
            <a:cs typeface="+mn-cs"/>
          </a:endParaRPr>
        </a:p>
      </dsp:txBody>
      <dsp:txXfrm>
        <a:off x="5898137" y="1423"/>
        <a:ext cx="2171864" cy="1303118"/>
      </dsp:txXfrm>
    </dsp:sp>
    <dsp:sp modelId="{D6A44DDB-5351-4EB2-938C-B86ABEE25681}">
      <dsp:nvSpPr>
        <dsp:cNvPr id="0" name=""/>
        <dsp:cNvSpPr/>
      </dsp:nvSpPr>
      <dsp:spPr>
        <a:xfrm>
          <a:off x="1120035" y="1521728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619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hospital beds</a:t>
          </a:r>
          <a:endParaRPr lang="en-US" sz="2300" kern="1200" dirty="0">
            <a:latin typeface="+mj-lt"/>
          </a:endParaRPr>
        </a:p>
      </dsp:txBody>
      <dsp:txXfrm>
        <a:off x="1120035" y="1521728"/>
        <a:ext cx="2171864" cy="1303118"/>
      </dsp:txXfrm>
    </dsp:sp>
    <dsp:sp modelId="{55695E28-E39E-4454-88C6-F33152AE9664}">
      <dsp:nvSpPr>
        <dsp:cNvPr id="0" name=""/>
        <dsp:cNvSpPr/>
      </dsp:nvSpPr>
      <dsp:spPr>
        <a:xfrm>
          <a:off x="3509086" y="1521728"/>
          <a:ext cx="2171864" cy="1303118"/>
        </a:xfrm>
        <a:prstGeom prst="rect">
          <a:avLst/>
        </a:prstGeom>
        <a:solidFill>
          <a:srgbClr val="08808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4,9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days average length of stay</a:t>
          </a:r>
          <a:endParaRPr lang="en-US" sz="2300" kern="1200" dirty="0">
            <a:latin typeface="+mj-lt"/>
          </a:endParaRPr>
        </a:p>
      </dsp:txBody>
      <dsp:txXfrm>
        <a:off x="3509086" y="1521728"/>
        <a:ext cx="2171864" cy="1303118"/>
      </dsp:txXfrm>
    </dsp:sp>
    <dsp:sp modelId="{98A9EE42-3DF5-4B4E-861C-0E0F7510B3E4}">
      <dsp:nvSpPr>
        <dsp:cNvPr id="0" name=""/>
        <dsp:cNvSpPr/>
      </dsp:nvSpPr>
      <dsp:spPr>
        <a:xfrm>
          <a:off x="5898137" y="1521728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14.500</a:t>
          </a:r>
          <a:r>
            <a:rPr lang="is-IS" sz="2300" kern="1200">
              <a:latin typeface="+mj-lt"/>
            </a:rPr>
            <a:t>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+mj-lt"/>
            </a:rPr>
            <a:t>surgical procedures</a:t>
          </a:r>
          <a:endParaRPr lang="en-US" sz="2300" kern="1200" dirty="0">
            <a:latin typeface="+mj-lt"/>
          </a:endParaRPr>
        </a:p>
      </dsp:txBody>
      <dsp:txXfrm>
        <a:off x="5898137" y="1521728"/>
        <a:ext cx="2171864" cy="1303118"/>
      </dsp:txXfrm>
    </dsp:sp>
    <dsp:sp modelId="{FD5FFF8D-0ED9-4516-AD2D-438A487555A4}">
      <dsp:nvSpPr>
        <dsp:cNvPr id="0" name=""/>
        <dsp:cNvSpPr/>
      </dsp:nvSpPr>
      <dsp:spPr>
        <a:xfrm>
          <a:off x="3509086" y="3042033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3.057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births</a:t>
          </a:r>
          <a:endParaRPr lang="en-US" sz="2300" kern="1200" dirty="0">
            <a:latin typeface="+mj-lt"/>
          </a:endParaRPr>
        </a:p>
      </dsp:txBody>
      <dsp:txXfrm>
        <a:off x="3509086" y="3042033"/>
        <a:ext cx="2171864" cy="1303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absSizeAnchor xmlns:cdr="http://schemas.openxmlformats.org/drawingml/2006/chartDrawing">
    <cdr:from>
      <cdr:x>0.01719</cdr:x>
      <cdr:y>0.09034</cdr:y>
    </cdr:from>
    <cdr:ext cx="2184693" cy="213673"/>
    <cdr:sp macro="" textlink="">
      <cdr:nvSpPr>
        <cdr:cNvPr id="2" name="TextBox 1"/>
        <cdr:cNvSpPr txBox="1"/>
      </cdr:nvSpPr>
      <cdr:spPr>
        <a:xfrm xmlns:a="http://schemas.openxmlformats.org/drawingml/2006/main">
          <a:off x="95251" y="229088"/>
          <a:ext cx="1883018" cy="212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800" b="0" i="0">
              <a:solidFill>
                <a:srgbClr val="000000"/>
              </a:solidFill>
              <a:effectLst/>
              <a:latin typeface="Arial Narrow" panose="020B0606020202030204" pitchFamily="34" charset="0"/>
              <a:ea typeface="+mn-ea"/>
              <a:cs typeface="+mn-cs"/>
            </a:rPr>
            <a:t>Age-standardised rate per 100 000 population</a:t>
          </a:r>
          <a:endParaRPr lang="en-US" sz="800" b="0" i="0">
            <a:solidFill>
              <a:srgbClr val="000000"/>
            </a:solidFill>
            <a:effectLst/>
            <a:latin typeface="Arial Narrow" panose="020B0606020202030204" pitchFamily="34" charset="0"/>
          </a:endParaRPr>
        </a:p>
        <a:p xmlns:a="http://schemas.openxmlformats.org/drawingml/2006/main">
          <a:endParaRPr lang="en-US" sz="800" b="0" i="0">
            <a:solidFill>
              <a:srgbClr val="000000"/>
            </a:solidFill>
            <a:latin typeface="Arial Narrow" panose="020B0606020202030204" pitchFamily="34" charset="0"/>
          </a:endParaRPr>
        </a:p>
      </cdr:txBody>
    </cdr:sp>
  </cdr:absSizeAnchor>
</c:userShapes>
</file>

<file path=ppt/drawings/drawing2.xml><?xml version="1.0" encoding="utf-8"?>
<c:userShapes xmlns:c="http://schemas.openxmlformats.org/drawingml/2006/chart">
  <cdr:absSizeAnchor xmlns:cdr="http://schemas.openxmlformats.org/drawingml/2006/chartDrawing">
    <cdr:from>
      <cdr:x>0.25203</cdr:x>
      <cdr:y>0.9534</cdr:y>
    </cdr:from>
    <cdr:ext cx="2005972" cy="304745"/>
    <cdr:sp macro="" textlink="">
      <cdr:nvSpPr>
        <cdr:cNvPr id="2" name="TextBox 1"/>
        <cdr:cNvSpPr txBox="1"/>
      </cdr:nvSpPr>
      <cdr:spPr>
        <a:xfrm xmlns:a="http://schemas.openxmlformats.org/drawingml/2006/main">
          <a:off x="681404" y="6128670"/>
          <a:ext cx="2011415" cy="2995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800" b="0" i="0">
              <a:solidFill>
                <a:srgbClr val="000000"/>
              </a:solidFill>
              <a:latin typeface="Arial Narrow" panose="020B0606020202030204" pitchFamily="34" charset="0"/>
            </a:rPr>
            <a:t>Age</a:t>
          </a:r>
          <a:r>
            <a:rPr lang="en-US" sz="800" b="0" i="0" baseline="0">
              <a:solidFill>
                <a:srgbClr val="000000"/>
              </a:solidFill>
              <a:latin typeface="Arial Narrow" panose="020B0606020202030204" pitchFamily="34" charset="0"/>
            </a:rPr>
            <a:t>-standardised rates per 100 000 population</a:t>
          </a:r>
          <a:endParaRPr lang="en-US" sz="800" b="0" i="0">
            <a:solidFill>
              <a:srgbClr val="000000"/>
            </a:solidFill>
            <a:latin typeface="Arial Narrow" panose="020B0606020202030204" pitchFamily="34" charset="0"/>
          </a:endParaRPr>
        </a:p>
      </cdr:txBody>
    </cdr:sp>
  </cdr:absSizeAnchor>
</c:userShapes>
</file>

<file path=ppt/drawings/drawing3.xml><?xml version="1.0" encoding="utf-8"?>
<c:userShapes xmlns:c="http://schemas.openxmlformats.org/drawingml/2006/chart">
  <cdr:absSizeAnchor xmlns:cdr="http://schemas.openxmlformats.org/drawingml/2006/chartDrawing">
    <cdr:from>
      <cdr:x>0.2554</cdr:x>
      <cdr:y>0.95499</cdr:y>
    </cdr:from>
    <cdr:ext cx="1937285" cy="283701"/>
    <cdr:sp macro="" textlink="">
      <cdr:nvSpPr>
        <cdr:cNvPr id="2" name="TextBox 1"/>
        <cdr:cNvSpPr txBox="1"/>
      </cdr:nvSpPr>
      <cdr:spPr>
        <a:xfrm xmlns:a="http://schemas.openxmlformats.org/drawingml/2006/main">
          <a:off x="670035" y="5883232"/>
          <a:ext cx="1938496" cy="2772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 b="0" i="0">
              <a:solidFill>
                <a:srgbClr val="000000"/>
              </a:solidFill>
              <a:latin typeface="Arial Narrow" panose="020B0606020202030204" pitchFamily="34" charset="0"/>
            </a:rPr>
            <a:t>Age</a:t>
          </a:r>
          <a:r>
            <a:rPr lang="en-US" sz="800" b="0" i="0" baseline="0">
              <a:solidFill>
                <a:srgbClr val="000000"/>
              </a:solidFill>
              <a:latin typeface="Arial Narrow" panose="020B0606020202030204" pitchFamily="34" charset="0"/>
            </a:rPr>
            <a:t>-standardised rates per 100 000 population</a:t>
          </a:r>
          <a:endParaRPr lang="en-US" sz="800" b="0" i="0">
            <a:solidFill>
              <a:srgbClr val="000000"/>
            </a:solidFill>
            <a:latin typeface="Arial Narrow" panose="020B0606020202030204" pitchFamily="34" charset="0"/>
          </a:endParaRPr>
        </a:p>
      </cdr:txBody>
    </cdr:sp>
  </cdr:absSizeAnchor>
</c:userShapes>
</file>

<file path=ppt/drawings/drawing4.xml><?xml version="1.0" encoding="utf-8"?>
<c:userShapes xmlns:c="http://schemas.openxmlformats.org/drawingml/2006/chart">
  <cdr:absSizeAnchor xmlns:cdr="http://schemas.openxmlformats.org/drawingml/2006/chartDrawing">
    <cdr:from>
      <cdr:x>0</cdr:x>
      <cdr:y>0.012</cdr:y>
    </cdr:from>
    <cdr:ext cx="2049035" cy="237337"/>
    <cdr:sp macro="" textlink="">
      <cdr:nvSpPr>
        <cdr:cNvPr id="2" name="TextBox 1"/>
        <cdr:cNvSpPr txBox="1"/>
      </cdr:nvSpPr>
      <cdr:spPr>
        <a:xfrm xmlns:a="http://schemas.openxmlformats.org/drawingml/2006/main">
          <a:off x="0" y="33972"/>
          <a:ext cx="1927609" cy="2525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750" b="0" i="0">
              <a:solidFill>
                <a:srgbClr val="000000"/>
              </a:solidFill>
              <a:latin typeface="Arial Narrow" panose="020B0606020202030204" pitchFamily="34" charset="0"/>
            </a:rPr>
            <a:t>Deaths per 100 000 population</a:t>
          </a:r>
        </a:p>
      </cdr:txBody>
    </cdr:sp>
  </cdr:abs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25E8F-FA47-40F7-934B-B116323B4B35}" type="datetimeFigureOut">
              <a:rPr lang="is-IS" smtClean="0"/>
              <a:t>25.08.2025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D3824-A9EE-47D3-B313-C33C0EEF2F7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81281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7:notes"/>
          <p:cNvSpPr txBox="1">
            <a:spLocks noGrp="1"/>
          </p:cNvSpPr>
          <p:nvPr>
            <p:ph type="body" idx="1"/>
          </p:nvPr>
        </p:nvSpPr>
        <p:spPr>
          <a:xfrm>
            <a:off x="339884" y="3474323"/>
            <a:ext cx="6117908" cy="570781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763" y="628650"/>
            <a:ext cx="4795837" cy="2698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6B587-524C-538E-78AA-33323C882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09738"/>
            <a:ext cx="10909300" cy="2852737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Stór og mikil fyrirsögn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EF074-B3BF-E400-4071-52ABCC818B3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3810001"/>
            <a:ext cx="10909300" cy="75247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Undirfyrirsögn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631B8-4391-977F-C10E-DF7F14D77B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2319" y="6356349"/>
            <a:ext cx="1500869" cy="365125"/>
          </a:xfrm>
        </p:spPr>
        <p:txBody>
          <a:bodyPr/>
          <a:lstStyle/>
          <a:p>
            <a:fld id="{A131C8B7-FEC8-4A65-AFB0-48CCC527E979}" type="datetime4">
              <a:rPr lang="is-IS" smtClean="0"/>
              <a:t>25. ágúst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988CC-E84F-EDCC-C035-A446248C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F3B0E-7569-004B-1AA4-A60A0B19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3572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eadline and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612D-B0CF-BF3E-DCF7-F6A8254C7C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0" y="836613"/>
            <a:ext cx="10901817" cy="8635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0998C-7E57-4F5B-FD85-68EE2DF9A82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1371" y="1989138"/>
            <a:ext cx="5181600" cy="417671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291B4-D3C4-A25A-FC89-68A558D1A1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6371" y="1989138"/>
            <a:ext cx="5181600" cy="417671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C806C-3BD5-9437-FFE8-4F48756D2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F595-21F7-424E-8E48-E2D6429F666C}" type="datetime4">
              <a:rPr lang="is-IS" smtClean="0"/>
              <a:t>25. ágúst 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C2F98-F910-6A44-6EC8-43AD58A8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07987-D9C2-7729-F016-559E0AADE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F9977F-B68F-BF05-E875-B630C796C28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989138"/>
            <a:ext cx="0" cy="417671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717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C052A-EE4A-0CD7-40EE-BFB6F6547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885826"/>
            <a:ext cx="10909300" cy="8635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65D3B-F02B-A784-8810-146CFDA2E5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2003170"/>
            <a:ext cx="5157787" cy="5413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Millifyrirsögn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35EF9-05F8-29AC-2A58-12E400C94A7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88" y="2639758"/>
            <a:ext cx="5157787" cy="35260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32350-163D-944E-23AE-2582E5752AA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74387" y="2003170"/>
            <a:ext cx="5158800" cy="5413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Millifyrirsögn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3A3F6C-406B-BE77-A52E-A82ECFA7426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74387" y="2639758"/>
            <a:ext cx="5158800" cy="35260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E9A7-FC32-4348-8689-D5B372C65DA0}" type="datetime4">
              <a:rPr lang="is-IS" smtClean="0"/>
              <a:t>25. ágúst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62E33E-F856-A770-B56F-B46E9C75F361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989138"/>
            <a:ext cx="0" cy="417671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618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654D-A51D-4BCC-92DA-2D86FA83181F}" type="datetime4">
              <a:rPr lang="is-IS" smtClean="0"/>
              <a:t>25. ágúst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837270"/>
            <a:ext cx="5088654" cy="8898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1A580A4-A0FC-F525-9935-F2B033F55F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6858000"/>
          </a:xfrm>
          <a:pattFill prst="pct70">
            <a:fgClr>
              <a:schemeClr val="accent1"/>
            </a:fgClr>
            <a:bgClr>
              <a:schemeClr val="bg1"/>
            </a:bgClr>
          </a:pattFill>
          <a:ln w="38100">
            <a:noFill/>
          </a:ln>
          <a:effectLst/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97A5-B8E8-EC8A-F417-96FC162AB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748" y="2019300"/>
            <a:ext cx="5101015" cy="4002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3286E6-2EF9-32B4-CACE-6F2B62B63883}"/>
              </a:ext>
            </a:extLst>
          </p:cNvPr>
          <p:cNvGrpSpPr/>
          <p:nvPr userDrawn="1"/>
        </p:nvGrpSpPr>
        <p:grpSpPr>
          <a:xfrm>
            <a:off x="345622" y="224279"/>
            <a:ext cx="1634039" cy="428399"/>
            <a:chOff x="345622" y="224279"/>
            <a:chExt cx="1634039" cy="428399"/>
          </a:xfrm>
        </p:grpSpPr>
        <p:grpSp>
          <p:nvGrpSpPr>
            <p:cNvPr id="5" name="Graphic 24">
              <a:extLst>
                <a:ext uri="{FF2B5EF4-FFF2-40B4-BE49-F238E27FC236}">
                  <a16:creationId xmlns:a16="http://schemas.microsoft.com/office/drawing/2014/main" id="{539AE4DE-7774-8754-86C1-D208934EF2C8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AC9B634-0CB1-33EC-E8EB-1B0C8A175541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C79B3BF8-0FF2-DB4D-F040-12758F6F46D0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EF20A611-E638-D06A-3FA7-5061D3DE7E72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3D85668-C144-3C08-512D-8348118C61C8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D1B36A5-190F-1B87-4A10-6105E5B987BA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1964B37-98E3-785A-2236-8BAA928FD2F7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94E67CB-8905-C37F-8AB2-54B2CC26C7D0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169C8E32-118D-77E3-76F4-D70234C4E3B0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932AECC-853B-116B-3BC1-5BBD0160672E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7985CF8-6241-EF59-D595-06AC7B80775A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DCF29671-E9E4-2DA5-7158-2962327A782D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4D35536-C80B-9888-7EEA-74E3DA3077D0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CD9576D-6A14-B149-6233-B30245930368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434DAAB-BCB7-7CB4-B4B8-87B3FDAD4EBF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8E8F754-F51C-9C09-8893-24F7A2D71FB7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7BF30A62-890E-5FB6-DBD0-27EE2F3A691D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9E07386-D5F5-AD06-4C48-4BCF3897CD6B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062E99F6-0596-316A-B8D8-2CBA99F415F9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3D6748A-A50A-CAA3-F506-99D36CEC542C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4925CA5-82E1-A3C4-F090-A47FF58DA70A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1A51B17-BBE0-6CD1-1026-F8300AAFC41F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CE9E2AE-E896-A5EC-166D-1362AAF542DD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30" name="Graphic 24">
              <a:extLst>
                <a:ext uri="{FF2B5EF4-FFF2-40B4-BE49-F238E27FC236}">
                  <a16:creationId xmlns:a16="http://schemas.microsoft.com/office/drawing/2014/main" id="{265DC178-EE45-26AA-DACB-AE30DFD33F8D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AD1EA22-F1FD-9407-17EE-FBF5129B5E86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F695598-45BE-BAC9-AFCC-F812569DB1CB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B76D1BC-5F0A-86C9-972A-986B94CE90C7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7547877-D53A-F96F-4AF8-A8732798B04F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2AE7A10-3589-6947-DB9F-3599B5439F9A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F66F604-5B3D-D683-643E-358E766D858A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286EBC32-AB0C-EC86-4E7F-B42A01317070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6812483A-93C7-E6FA-8257-20819DB6875E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BA81086-AE57-AFEC-D3D6-A037092D6D53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1D91E77-2A17-0222-BEFF-220973750003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7DAC4B3-874A-5B20-C5FF-9DB76E048D5F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5182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D5455-C661-48DC-81A4-00731A054978}" type="datetime4">
              <a:rPr lang="is-IS" smtClean="0"/>
              <a:t>25. ágúst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7" y="1958232"/>
            <a:ext cx="10904083" cy="4130573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</p:spTree>
    <p:extLst>
      <p:ext uri="{BB962C8B-B14F-4D97-AF65-F5344CB8AC3E}">
        <p14:creationId xmlns:p14="http://schemas.microsoft.com/office/powerpoint/2010/main" val="2937801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7BBF-8728-404E-998F-E921F3DFE814}" type="datetime4">
              <a:rPr lang="is-IS" smtClean="0"/>
              <a:t>25. ágúst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7" y="1958232"/>
            <a:ext cx="5188404" cy="4130573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3" name="Chart Placeholder 11">
            <a:extLst>
              <a:ext uri="{FF2B5EF4-FFF2-40B4-BE49-F238E27FC236}">
                <a16:creationId xmlns:a16="http://schemas.microsoft.com/office/drawing/2014/main" id="{FE87B64E-147B-3168-3532-D3F10F582A0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339567" y="1958232"/>
            <a:ext cx="5188404" cy="4130573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1A21F7-DD63-3B29-CCBF-D9D72B7C8E6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958232"/>
            <a:ext cx="0" cy="413057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672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1157-3D59-4FED-B81A-9D535E1EA47A}" type="datetime4">
              <a:rPr lang="is-IS" smtClean="0"/>
              <a:t>25. ágúst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837270"/>
            <a:ext cx="5088654" cy="8898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8" y="1958231"/>
            <a:ext cx="5088654" cy="4130574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1A580A4-A0FC-F525-9935-F2B033F55F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6858000"/>
          </a:xfrm>
          <a:pattFill prst="pct70">
            <a:fgClr>
              <a:schemeClr val="accent1"/>
            </a:fgClr>
            <a:bgClr>
              <a:schemeClr val="bg1"/>
            </a:bgClr>
          </a:pattFill>
          <a:ln w="38100">
            <a:noFill/>
          </a:ln>
          <a:effectLst/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05B456-EAD6-E777-0A72-EBA539820779}"/>
              </a:ext>
            </a:extLst>
          </p:cNvPr>
          <p:cNvGrpSpPr/>
          <p:nvPr userDrawn="1"/>
        </p:nvGrpSpPr>
        <p:grpSpPr>
          <a:xfrm>
            <a:off x="345622" y="224279"/>
            <a:ext cx="1634039" cy="428399"/>
            <a:chOff x="345622" y="224279"/>
            <a:chExt cx="1634039" cy="428399"/>
          </a:xfrm>
        </p:grpSpPr>
        <p:grpSp>
          <p:nvGrpSpPr>
            <p:cNvPr id="4" name="Graphic 24">
              <a:extLst>
                <a:ext uri="{FF2B5EF4-FFF2-40B4-BE49-F238E27FC236}">
                  <a16:creationId xmlns:a16="http://schemas.microsoft.com/office/drawing/2014/main" id="{E7CCBAFA-61B4-8E58-AE27-112C73B516C0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D9C89E2-F547-225B-DC92-9A780B7D0DEB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3F7E9CB-5CAA-7582-709E-F584DBA03693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8494965-7138-062E-EFD1-7373DDC1DCEF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E73885F-5756-B37A-7ED6-49E6D31D63ED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E92465F-250B-2B33-AEF4-FC894581D37F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8929FA9-B833-ED30-4ACA-E1CCEB2E9E3D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41F372-62B7-3505-F0A9-0145E5ABAFA2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7A0773A-C95F-0DEA-8BCB-39B9AC732C2F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DA8F598-89A6-6AFA-2DFF-667E29022585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348D3786-537E-2D9F-A7A0-DD451B022F4E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BEA5CE5-ACF3-31AC-B676-3B17B25E6AFF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7981C178-BAF9-9A21-C0D2-65DAD1F67519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1D17A54-E21F-7699-8CF7-55116E43711B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2BD82D8-3D23-44FE-4713-0FF52E1D3B64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B243321-58C3-640F-099B-D9407166A12A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37A2760-CABE-258E-9916-201CAE14AC68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AEF80C7-1679-0CFA-1AF0-5F1B6396B990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FB8811D-07AF-9D38-A15D-C01153AF8A46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34E6C40-D139-D756-63CC-B793F768A7B8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6B2E25C-F42C-3414-1888-0EB334C10600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C52AEC7-1997-B3CA-5490-769AAA206F2F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E88CDC8-EE62-C53B-B2DD-FF99716612EB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30" name="Graphic 24">
              <a:extLst>
                <a:ext uri="{FF2B5EF4-FFF2-40B4-BE49-F238E27FC236}">
                  <a16:creationId xmlns:a16="http://schemas.microsoft.com/office/drawing/2014/main" id="{96D0BD54-4F90-1097-4062-A967CCC866F4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E382228-171A-4692-7B47-80C9F70C82FE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BD191EF-03C2-3CD0-2F23-DC1D1382168B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51C8DE0-4BC0-F310-2669-88372EE0C7A4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2D5DE07-6B2B-75C9-8AC0-114B6E526D96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70BA977-062D-84A5-92AD-0B1A6C56D3C0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BC9AFE0-6DF5-CC7B-8364-6AC17FA5BF05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E37A153-6BA0-279F-172C-8144B4AB38D8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B7E934B-F77E-AD29-8D83-6E3AAE639333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C28F176B-C3BF-33EA-B680-883CA80DA210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4B09C6A-5921-3EF0-44F7-82D2DFFAA219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917D2331-6A8A-1BFC-88D7-11ADA97DEF05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0641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35EF9-05F8-29AC-2A58-12E400C94A7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88" y="2481262"/>
            <a:ext cx="5157787" cy="3684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Smá texti um grafið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A5001-19CC-40F0-8416-F6A25F473517}" type="datetime4">
              <a:rPr lang="is-IS" smtClean="0"/>
              <a:t>25. ágúst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11F6108C-1E85-4B80-044D-B966407D8A4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096000" y="1516063"/>
            <a:ext cx="5472113" cy="4649787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45B7F2F-1F62-1E70-6A4A-C2A2B0937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1516063"/>
            <a:ext cx="5150304" cy="77470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/>
              <a:t>Fyrirsögn</a:t>
            </a:r>
          </a:p>
        </p:txBody>
      </p:sp>
    </p:spTree>
    <p:extLst>
      <p:ext uri="{BB962C8B-B14F-4D97-AF65-F5344CB8AC3E}">
        <p14:creationId xmlns:p14="http://schemas.microsoft.com/office/powerpoint/2010/main" val="63013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6179-219E-6ABD-E5E5-F1CF16D09F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951D2-3E94-C27A-EC93-81161B6E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297A-08D3-4897-B812-A11E58CFBF1B}" type="datetime4">
              <a:rPr lang="is-IS" smtClean="0"/>
              <a:t>25. ágúst 2025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3189C-392A-D0BD-BD71-F25C1D628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DC868-B1DE-540F-67B0-BD0150E0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51956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83BE4-1CE3-BE7D-260A-EC4429C5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8668-7CBC-476C-9C78-A636E70B69C7}" type="datetime4">
              <a:rPr lang="is-IS" smtClean="0"/>
              <a:t>25. ágúst 2025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268C6-AE4F-0E8A-FCBE-BEE87F72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BCE86-2DFF-7A22-6890-17854EC3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37727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17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10909300" cy="23066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en-US"/>
              <a:t>Efni fyrirlesturs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10909300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Nafn</a:t>
            </a:r>
            <a:r>
              <a:rPr lang="en-US"/>
              <a:t> og titill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10CA7C70-31F8-466A-958F-A15FCC71AB45}" type="datetime4">
              <a:rPr lang="is-IS" smtClean="0"/>
              <a:t>25. ágúst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53E5AAA-7A65-6E5C-2808-4DE70551A923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0" y="750493"/>
                </a:moveTo>
                <a:lnTo>
                  <a:pt x="1309712" y="0"/>
                </a:lnTo>
                <a:lnTo>
                  <a:pt x="2619438" y="750493"/>
                </a:lnTo>
                <a:lnTo>
                  <a:pt x="2619438" y="2251468"/>
                </a:lnTo>
                <a:lnTo>
                  <a:pt x="1309712" y="3001962"/>
                </a:lnTo>
                <a:lnTo>
                  <a:pt x="0" y="2251468"/>
                </a:lnTo>
                <a:lnTo>
                  <a:pt x="0" y="7504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860BFCC-F770-EECD-6C88-71AD93212101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0" y="552234"/>
                </a:moveTo>
                <a:lnTo>
                  <a:pt x="963726" y="0"/>
                </a:lnTo>
                <a:lnTo>
                  <a:pt x="1927466" y="552234"/>
                </a:lnTo>
                <a:lnTo>
                  <a:pt x="1927466" y="1656702"/>
                </a:lnTo>
                <a:lnTo>
                  <a:pt x="963726" y="2208923"/>
                </a:lnTo>
                <a:lnTo>
                  <a:pt x="0" y="1656702"/>
                </a:lnTo>
                <a:lnTo>
                  <a:pt x="0" y="552234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C00F20-4010-9D9C-5887-C639150D1975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0" y="872693"/>
                </a:moveTo>
                <a:lnTo>
                  <a:pt x="1511528" y="0"/>
                </a:lnTo>
                <a:lnTo>
                  <a:pt x="3023069" y="872693"/>
                </a:lnTo>
                <a:lnTo>
                  <a:pt x="3023069" y="2618092"/>
                </a:lnTo>
                <a:lnTo>
                  <a:pt x="1511528" y="3490785"/>
                </a:lnTo>
                <a:lnTo>
                  <a:pt x="0" y="2618092"/>
                </a:lnTo>
                <a:lnTo>
                  <a:pt x="0" y="8726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7070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Landspitali English">
            <a:extLst>
              <a:ext uri="{FF2B5EF4-FFF2-40B4-BE49-F238E27FC236}">
                <a16:creationId xmlns:a16="http://schemas.microsoft.com/office/drawing/2014/main" id="{C39B03EF-5264-630F-EB5A-1E6783DD488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120408" y="2911049"/>
            <a:ext cx="3954658" cy="1036800"/>
            <a:chOff x="345622" y="224279"/>
            <a:chExt cx="1634039" cy="428399"/>
          </a:xfrm>
        </p:grpSpPr>
        <p:grpSp>
          <p:nvGrpSpPr>
            <p:cNvPr id="4" name="Graphic 24">
              <a:extLst>
                <a:ext uri="{FF2B5EF4-FFF2-40B4-BE49-F238E27FC236}">
                  <a16:creationId xmlns:a16="http://schemas.microsoft.com/office/drawing/2014/main" id="{E5EBA4C1-9A45-1C42-E6E7-F252AD605E14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26124B3-6D5E-515F-3AA7-90C4C7E38C03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8DF132A-A72B-4E4B-B3CD-DB58DB679B67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9091027-BA7D-999F-DFBD-60D8D34C73D5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C9DCDE7-1FB8-67F9-953E-D00ADC11FFE9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39AC339-C323-0DA6-673B-A1545EC90ECF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0F33080-A63D-2C09-0297-2F5CBA5FD7F3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0E736BA-E787-E2D8-CC68-68FFA2CC7C73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5786BFC-6E65-81D7-29DD-5F4A6FFB2568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180BC2C-34A7-57FB-6136-1C3AAE737831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03425BA-4D3B-BCE7-E59F-A940C18DBE6F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57C4B42-185F-1212-425C-A0FF9B3DB152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FCC971-27EA-B78F-E1EA-784502468900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9DF28F8-E7E7-8C31-DD5C-17BD95466036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7A9D0A02-3046-FE12-D84E-B99511F473C9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2D546C7-BF86-19A7-1A53-4A6D71CBDAF2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07CF932-F530-7E5D-D25A-C49CBC12B23B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EA3B7FB-267C-7F3E-FEF6-17C50CF002B1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F0CB730-73DC-E375-1E85-6431F00CD787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DC1C81-81B7-6700-35AD-C8F1DDD1ACEE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95E07E9-8925-A523-0D2B-BC33AACDCF91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654B97F-921E-D2DC-1CC5-4BDFC03183C3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E8D066C-3E05-7A61-BB02-C18811D03C02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27" name="Graphic 24">
              <a:extLst>
                <a:ext uri="{FF2B5EF4-FFF2-40B4-BE49-F238E27FC236}">
                  <a16:creationId xmlns:a16="http://schemas.microsoft.com/office/drawing/2014/main" id="{36A17179-1B44-3262-E137-2CEA29B08467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451F7BC-264C-A456-1B67-6CD466B7C69A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47EAFF2-E404-482E-7FFB-6090450E29CB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9C9480E-9E70-3822-6DBF-E0FD82C73741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83138C1-CFA2-A658-5F3B-A52B9A2F0641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9527024-5476-B513-D529-FC3E2B712895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754577-76D8-C1F7-B494-19451E0D4AA1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76DD6C6-9189-1AF3-3C90-C4F858069A95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B99032E-E90B-04EF-E0B3-1029321D14F6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94DBD76-2FBC-B43C-B6BE-761F0C4ECC4C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F6C6A4-EEB3-8C03-A0A1-4330AECE7592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B1C6340-BC3A-F1F4-546E-8D03EC6A3E55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492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White (animat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292ACAB-19D7-6109-4EAE-CCF0416CEF30}"/>
              </a:ext>
            </a:extLst>
          </p:cNvPr>
          <p:cNvGrpSpPr/>
          <p:nvPr userDrawn="1"/>
        </p:nvGrpSpPr>
        <p:grpSpPr>
          <a:xfrm>
            <a:off x="5568512" y="3301842"/>
            <a:ext cx="2506554" cy="549164"/>
            <a:chOff x="5568512" y="3301842"/>
            <a:chExt cx="2506554" cy="549164"/>
          </a:xfrm>
        </p:grpSpPr>
        <p:grpSp>
          <p:nvGrpSpPr>
            <p:cNvPr id="93" name="Graphic 24">
              <a:extLst>
                <a:ext uri="{FF2B5EF4-FFF2-40B4-BE49-F238E27FC236}">
                  <a16:creationId xmlns:a16="http://schemas.microsoft.com/office/drawing/2014/main" id="{D8224737-EA6B-AE52-FC3D-4A02F22B8D2B}"/>
                </a:ext>
              </a:extLst>
            </p:cNvPr>
            <p:cNvGrpSpPr/>
            <p:nvPr/>
          </p:nvGrpSpPr>
          <p:grpSpPr>
            <a:xfrm>
              <a:off x="5666495" y="3732514"/>
              <a:ext cx="2310586" cy="118492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B91CF18-8887-82BA-CAE3-19BFFAA15260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A9580C39-92F0-B960-1BFF-5BC14001DD99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9F07775-06C2-574C-09BF-5CD87ED9D847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0AADEE37-0D93-06FB-AD2C-61A77207E5DE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9D6CA1B-006C-331F-ED5A-EB830E1E4D83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1BBE42C0-7934-47A2-D55C-04EFAB641DCA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BD790336-5E07-843F-A9A3-9F1C458AA6CE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65F1A98-9210-BB2B-AD60-5FE62084CAAF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93E7EE7A-50B5-20B5-E5C1-E83CAE1C11E1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1339B0E-FEEF-D513-E6EE-11FD411852BB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415C756-37EC-6CD6-D74F-8EB99D11E74A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5463FB18-6484-1C0A-4B06-9E982A5FA584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1C945632-0A59-0B0E-63B0-A00024F8664E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635F185-DA4F-60D8-5950-6C70429878CC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FA767DD-C444-564D-BC9A-6AE19303E768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C58BECE0-0981-6296-ED80-5DF36595922D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82DDF09-DD59-E582-A506-CF6D4941D765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522BC00-2FA2-C3E9-FDA2-A8D2D2C29908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grpSp>
          <p:nvGrpSpPr>
            <p:cNvPr id="98" name="Graphic 24">
              <a:extLst>
                <a:ext uri="{FF2B5EF4-FFF2-40B4-BE49-F238E27FC236}">
                  <a16:creationId xmlns:a16="http://schemas.microsoft.com/office/drawing/2014/main" id="{A32AF854-D8A0-3ADB-C1F9-6C0AB2A6D795}"/>
                </a:ext>
              </a:extLst>
            </p:cNvPr>
            <p:cNvGrpSpPr/>
            <p:nvPr/>
          </p:nvGrpSpPr>
          <p:grpSpPr>
            <a:xfrm>
              <a:off x="5568512" y="3301842"/>
              <a:ext cx="2506554" cy="330409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DB049F06-B024-3A86-2E3C-FB2B210CB35A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F664C1-5626-A7DD-9155-C3763297CC01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67AA4E9-07D8-3043-5EAF-712A3DD6E4AB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B70CB552-DC94-98C5-72F5-24D67B1DC1AC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62836DD4-89F7-5B78-1857-87B997BC3B07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0222B4D4-CA22-5DB3-9E4D-5C63B057655C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89ECDD37-EBC7-8C99-5682-7412799F33AF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902DD340-39EE-EC9F-B22F-D74F43EDA42D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2C11BD46-7933-96B3-2147-A839DB9103D9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765552-C691-70B2-D532-3B2BFF5E2ED4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9481A2B4-D69F-FCD7-4A36-E3879752952E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11746FC-805C-C7C6-E93A-E5C16CCF8C74}"/>
              </a:ext>
            </a:extLst>
          </p:cNvPr>
          <p:cNvGrpSpPr/>
          <p:nvPr userDrawn="1"/>
        </p:nvGrpSpPr>
        <p:grpSpPr>
          <a:xfrm>
            <a:off x="4120408" y="2911049"/>
            <a:ext cx="1240741" cy="1036800"/>
            <a:chOff x="4120408" y="2911049"/>
            <a:chExt cx="1240741" cy="1036800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C3E7E32-214E-772F-7D9D-B60C0D783ABA}"/>
                </a:ext>
              </a:extLst>
            </p:cNvPr>
            <p:cNvSpPr/>
            <p:nvPr/>
          </p:nvSpPr>
          <p:spPr>
            <a:xfrm>
              <a:off x="4120408" y="2911049"/>
              <a:ext cx="578785" cy="476244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2518F43-34FB-2A69-F830-6EB7A3E788BA}"/>
                </a:ext>
              </a:extLst>
            </p:cNvPr>
            <p:cNvSpPr/>
            <p:nvPr/>
          </p:nvSpPr>
          <p:spPr>
            <a:xfrm>
              <a:off x="4120408" y="3471605"/>
              <a:ext cx="578785" cy="476244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B58BE90-D35C-3B1A-D68E-3EA74F084844}"/>
                </a:ext>
              </a:extLst>
            </p:cNvPr>
            <p:cNvSpPr/>
            <p:nvPr/>
          </p:nvSpPr>
          <p:spPr>
            <a:xfrm>
              <a:off x="4782364" y="3471605"/>
              <a:ext cx="578785" cy="476244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CC397ED-B73A-689B-FB1E-A78D60A5A117}"/>
                </a:ext>
              </a:extLst>
            </p:cNvPr>
            <p:cNvSpPr/>
            <p:nvPr/>
          </p:nvSpPr>
          <p:spPr>
            <a:xfrm>
              <a:off x="4782364" y="2911049"/>
              <a:ext cx="578785" cy="476244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81198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Landspitali English">
            <a:extLst>
              <a:ext uri="{FF2B5EF4-FFF2-40B4-BE49-F238E27FC236}">
                <a16:creationId xmlns:a16="http://schemas.microsoft.com/office/drawing/2014/main" id="{C39B03EF-5264-630F-EB5A-1E6783DD488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120408" y="2911049"/>
            <a:ext cx="3954658" cy="1036800"/>
            <a:chOff x="345622" y="224279"/>
            <a:chExt cx="1634039" cy="428399"/>
          </a:xfrm>
          <a:solidFill>
            <a:schemeClr val="bg1"/>
          </a:solidFill>
        </p:grpSpPr>
        <p:grpSp>
          <p:nvGrpSpPr>
            <p:cNvPr id="4" name="Graphic 24">
              <a:extLst>
                <a:ext uri="{FF2B5EF4-FFF2-40B4-BE49-F238E27FC236}">
                  <a16:creationId xmlns:a16="http://schemas.microsoft.com/office/drawing/2014/main" id="{E5EBA4C1-9A45-1C42-E6E7-F252AD605E14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grpFill/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26124B3-6D5E-515F-3AA7-90C4C7E38C03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8DF132A-A72B-4E4B-B3CD-DB58DB679B67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9091027-BA7D-999F-DFBD-60D8D34C73D5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C9DCDE7-1FB8-67F9-953E-D00ADC11FFE9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39AC339-C323-0DA6-673B-A1545EC90ECF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0F33080-A63D-2C09-0297-2F5CBA5FD7F3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0E736BA-E787-E2D8-CC68-68FFA2CC7C73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5786BFC-6E65-81D7-29DD-5F4A6FFB2568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180BC2C-34A7-57FB-6136-1C3AAE737831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03425BA-4D3B-BCE7-E59F-A940C18DBE6F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57C4B42-185F-1212-425C-A0FF9B3DB152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FCC971-27EA-B78F-E1EA-784502468900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9DF28F8-E7E7-8C31-DD5C-17BD95466036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7A9D0A02-3046-FE12-D84E-B99511F473C9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2D546C7-BF86-19A7-1A53-4A6D71CBDAF2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07CF932-F530-7E5D-D25A-C49CBC12B23B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EA3B7FB-267C-7F3E-FEF6-17C50CF002B1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F0CB730-73DC-E375-1E85-6431F00CD787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DC1C81-81B7-6700-35AD-C8F1DDD1ACEE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95E07E9-8925-A523-0D2B-BC33AACDCF91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654B97F-921E-D2DC-1CC5-4BDFC03183C3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E8D066C-3E05-7A61-BB02-C18811D03C02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27" name="Graphic 24">
              <a:extLst>
                <a:ext uri="{FF2B5EF4-FFF2-40B4-BE49-F238E27FC236}">
                  <a16:creationId xmlns:a16="http://schemas.microsoft.com/office/drawing/2014/main" id="{36A17179-1B44-3262-E137-2CEA29B08467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grpFill/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451F7BC-264C-A456-1B67-6CD466B7C69A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47EAFF2-E404-482E-7FFB-6090450E29CB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9C9480E-9E70-3822-6DBF-E0FD82C73741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83138C1-CFA2-A658-5F3B-A52B9A2F0641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9527024-5476-B513-D529-FC3E2B712895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754577-76D8-C1F7-B494-19451E0D4AA1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76DD6C6-9189-1AF3-3C90-C4F858069A95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B99032E-E90B-04EF-E0B3-1029321D14F6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94DBD76-2FBC-B43C-B6BE-761F0C4ECC4C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F6C6A4-EEB3-8C03-A0A1-4330AECE7592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B1C6340-BC3A-F1F4-546E-8D03EC6A3E55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732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 (animate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292ACAB-19D7-6109-4EAE-CCF0416CEF30}"/>
              </a:ext>
            </a:extLst>
          </p:cNvPr>
          <p:cNvGrpSpPr/>
          <p:nvPr userDrawn="1"/>
        </p:nvGrpSpPr>
        <p:grpSpPr>
          <a:xfrm>
            <a:off x="5568512" y="3301842"/>
            <a:ext cx="2506554" cy="549164"/>
            <a:chOff x="5568512" y="3301842"/>
            <a:chExt cx="2506554" cy="549164"/>
          </a:xfrm>
          <a:solidFill>
            <a:schemeClr val="bg1"/>
          </a:solidFill>
        </p:grpSpPr>
        <p:grpSp>
          <p:nvGrpSpPr>
            <p:cNvPr id="93" name="Graphic 24">
              <a:extLst>
                <a:ext uri="{FF2B5EF4-FFF2-40B4-BE49-F238E27FC236}">
                  <a16:creationId xmlns:a16="http://schemas.microsoft.com/office/drawing/2014/main" id="{D8224737-EA6B-AE52-FC3D-4A02F22B8D2B}"/>
                </a:ext>
              </a:extLst>
            </p:cNvPr>
            <p:cNvGrpSpPr/>
            <p:nvPr/>
          </p:nvGrpSpPr>
          <p:grpSpPr>
            <a:xfrm>
              <a:off x="5666495" y="3732514"/>
              <a:ext cx="2310586" cy="118492"/>
              <a:chOff x="984455" y="563703"/>
              <a:chExt cx="954719" cy="48960"/>
            </a:xfrm>
            <a:grpFill/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B91CF18-8887-82BA-CAE3-19BFFAA15260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A9580C39-92F0-B960-1BFF-5BC14001DD99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9F07775-06C2-574C-09BF-5CD87ED9D847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0AADEE37-0D93-06FB-AD2C-61A77207E5DE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9D6CA1B-006C-331F-ED5A-EB830E1E4D83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1BBE42C0-7934-47A2-D55C-04EFAB641DCA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BD790336-5E07-843F-A9A3-9F1C458AA6CE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65F1A98-9210-BB2B-AD60-5FE62084CAAF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93E7EE7A-50B5-20B5-E5C1-E83CAE1C11E1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1339B0E-FEEF-D513-E6EE-11FD411852BB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415C756-37EC-6CD6-D74F-8EB99D11E74A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5463FB18-6484-1C0A-4B06-9E982A5FA584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1C945632-0A59-0B0E-63B0-A00024F8664E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635F185-DA4F-60D8-5950-6C70429878CC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FA767DD-C444-564D-BC9A-6AE19303E768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C58BECE0-0981-6296-ED80-5DF36595922D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82DDF09-DD59-E582-A506-CF6D4941D765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522BC00-2FA2-C3E9-FDA2-A8D2D2C29908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grpSp>
          <p:nvGrpSpPr>
            <p:cNvPr id="98" name="Graphic 24">
              <a:extLst>
                <a:ext uri="{FF2B5EF4-FFF2-40B4-BE49-F238E27FC236}">
                  <a16:creationId xmlns:a16="http://schemas.microsoft.com/office/drawing/2014/main" id="{A32AF854-D8A0-3ADB-C1F9-6C0AB2A6D795}"/>
                </a:ext>
              </a:extLst>
            </p:cNvPr>
            <p:cNvGrpSpPr/>
            <p:nvPr/>
          </p:nvGrpSpPr>
          <p:grpSpPr>
            <a:xfrm>
              <a:off x="5568512" y="3301842"/>
              <a:ext cx="2506554" cy="330409"/>
              <a:chOff x="943969" y="385752"/>
              <a:chExt cx="1035692" cy="136523"/>
            </a:xfrm>
            <a:grpFill/>
          </p:grpSpPr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DB049F06-B024-3A86-2E3C-FB2B210CB35A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F664C1-5626-A7DD-9155-C3763297CC01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67AA4E9-07D8-3043-5EAF-712A3DD6E4AB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B70CB552-DC94-98C5-72F5-24D67B1DC1AC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62836DD4-89F7-5B78-1857-87B997BC3B07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0222B4D4-CA22-5DB3-9E4D-5C63B057655C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89ECDD37-EBC7-8C99-5682-7412799F33AF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902DD340-39EE-EC9F-B22F-D74F43EDA42D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2C11BD46-7933-96B3-2147-A839DB9103D9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765552-C691-70B2-D532-3B2BFF5E2ED4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9481A2B4-D69F-FCD7-4A36-E3879752952E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11746FC-805C-C7C6-E93A-E5C16CCF8C74}"/>
              </a:ext>
            </a:extLst>
          </p:cNvPr>
          <p:cNvGrpSpPr/>
          <p:nvPr userDrawn="1"/>
        </p:nvGrpSpPr>
        <p:grpSpPr>
          <a:xfrm>
            <a:off x="4120408" y="2911049"/>
            <a:ext cx="1240741" cy="1036800"/>
            <a:chOff x="4120408" y="2911049"/>
            <a:chExt cx="1240741" cy="1036800"/>
          </a:xfrm>
          <a:solidFill>
            <a:schemeClr val="bg1"/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C3E7E32-214E-772F-7D9D-B60C0D783ABA}"/>
                </a:ext>
              </a:extLst>
            </p:cNvPr>
            <p:cNvSpPr/>
            <p:nvPr/>
          </p:nvSpPr>
          <p:spPr>
            <a:xfrm>
              <a:off x="4120408" y="2911049"/>
              <a:ext cx="578785" cy="476244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2518F43-34FB-2A69-F830-6EB7A3E788BA}"/>
                </a:ext>
              </a:extLst>
            </p:cNvPr>
            <p:cNvSpPr/>
            <p:nvPr/>
          </p:nvSpPr>
          <p:spPr>
            <a:xfrm>
              <a:off x="4120408" y="3471605"/>
              <a:ext cx="578785" cy="476244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B58BE90-D35C-3B1A-D68E-3EA74F084844}"/>
                </a:ext>
              </a:extLst>
            </p:cNvPr>
            <p:cNvSpPr/>
            <p:nvPr/>
          </p:nvSpPr>
          <p:spPr>
            <a:xfrm>
              <a:off x="4782364" y="3471605"/>
              <a:ext cx="578785" cy="476244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CC397ED-B73A-689B-FB1E-A78D60A5A117}"/>
                </a:ext>
              </a:extLst>
            </p:cNvPr>
            <p:cNvSpPr/>
            <p:nvPr/>
          </p:nvSpPr>
          <p:spPr>
            <a:xfrm>
              <a:off x="4782364" y="2911049"/>
              <a:ext cx="578785" cy="476244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226821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10909300" cy="23066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en-US"/>
              <a:t>Efni fyrirlesturs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10909300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Nafn</a:t>
            </a:r>
            <a:r>
              <a:rPr lang="en-US"/>
              <a:t> og titill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311CC07C-CE8B-4526-AEE2-92B34E62F4D7}" type="datetime4">
              <a:rPr lang="is-IS" smtClean="0"/>
              <a:t>25. ágúst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53E5AAA-7A65-6E5C-2808-4DE70551A923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0" y="750493"/>
                </a:moveTo>
                <a:lnTo>
                  <a:pt x="1309712" y="0"/>
                </a:lnTo>
                <a:lnTo>
                  <a:pt x="2619438" y="750493"/>
                </a:lnTo>
                <a:lnTo>
                  <a:pt x="2619438" y="2251468"/>
                </a:lnTo>
                <a:lnTo>
                  <a:pt x="1309712" y="3001962"/>
                </a:lnTo>
                <a:lnTo>
                  <a:pt x="0" y="2251468"/>
                </a:lnTo>
                <a:lnTo>
                  <a:pt x="0" y="7504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860BFCC-F770-EECD-6C88-71AD93212101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0" y="552234"/>
                </a:moveTo>
                <a:lnTo>
                  <a:pt x="963726" y="0"/>
                </a:lnTo>
                <a:lnTo>
                  <a:pt x="1927466" y="552234"/>
                </a:lnTo>
                <a:lnTo>
                  <a:pt x="1927466" y="1656702"/>
                </a:lnTo>
                <a:lnTo>
                  <a:pt x="963726" y="2208923"/>
                </a:lnTo>
                <a:lnTo>
                  <a:pt x="0" y="1656702"/>
                </a:lnTo>
                <a:lnTo>
                  <a:pt x="0" y="552234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C00F20-4010-9D9C-5887-C639150D1975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0" y="872693"/>
                </a:moveTo>
                <a:lnTo>
                  <a:pt x="1511528" y="0"/>
                </a:lnTo>
                <a:lnTo>
                  <a:pt x="3023069" y="872693"/>
                </a:lnTo>
                <a:lnTo>
                  <a:pt x="3023069" y="2618092"/>
                </a:lnTo>
                <a:lnTo>
                  <a:pt x="1511528" y="3490785"/>
                </a:lnTo>
                <a:lnTo>
                  <a:pt x="0" y="2618092"/>
                </a:lnTo>
                <a:lnTo>
                  <a:pt x="0" y="8726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83370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uð 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1945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Ju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83BE4-1CE3-BE7D-260A-EC4429C5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8668-7CBC-476C-9C78-A636E70B69C7}" type="datetime4">
              <a:rPr lang="is-IS" smtClean="0"/>
              <a:t>25. ágúst 2025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268C6-AE4F-0E8A-FCBE-BEE87F72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BCE86-2DFF-7A22-6890-17854EC3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4ED6453-EA45-3716-6F75-40B7CE50E972}"/>
              </a:ext>
            </a:extLst>
          </p:cNvPr>
          <p:cNvGrpSpPr/>
          <p:nvPr userDrawn="1"/>
        </p:nvGrpSpPr>
        <p:grpSpPr>
          <a:xfrm>
            <a:off x="345622" y="224279"/>
            <a:ext cx="1634039" cy="428399"/>
            <a:chOff x="345622" y="224279"/>
            <a:chExt cx="1634039" cy="428399"/>
          </a:xfrm>
        </p:grpSpPr>
        <p:grpSp>
          <p:nvGrpSpPr>
            <p:cNvPr id="6" name="Graphic 24">
              <a:extLst>
                <a:ext uri="{FF2B5EF4-FFF2-40B4-BE49-F238E27FC236}">
                  <a16:creationId xmlns:a16="http://schemas.microsoft.com/office/drawing/2014/main" id="{896727F3-63A1-9274-9F41-B93D3F8A4DB8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F1823BD-0C16-54E4-AB1E-EFB7A217B6DF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D45159F-FBCA-DCE8-31F9-3FE0D738E766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E882D02-CDEC-7DB0-39FB-D2C5300BA370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70E4BC0-ACD6-B4CC-3D52-656C60199873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D3AF569-D431-8C1A-BB39-AF91F523A8E9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791FAB0-6B9A-80A1-749B-B1DF2FC91C73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318F711-EF90-FA9E-EB6E-182EC3924AF5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8468C01-1995-9200-05DA-FF530B272FEB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97689B3-5916-D81D-AAAE-C4DDD606D793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0B28504-390D-78C4-352A-10304576BF01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B83F541-141E-6FA5-BE1D-7ECD60ADED67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DA8A9475-3E89-36A5-7EE5-1BAEC6FCA4C4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94728C6-755A-6C0C-964A-3863108E91BE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78F34F4-377D-7F4E-FCFE-DDBF9351B0CA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0D065D9-01E4-D6EB-3C57-7D0C58F53211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1527B44-B99D-FF6F-DEF0-A65264EB4F64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CE7E1F8-3FD5-FFA7-F4E6-63CB300055FC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9FEED50-2178-E2C0-4755-E2D765699155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828F007-83F1-D53E-150D-707CFDE12616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C1107CD-0EE6-8FF6-7DA3-079F4CDADD84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6BD39D0-0ADA-D4E7-B843-06D53BE3B34C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4D9BD50-5F52-DC21-BC6A-335EB1D1DD4C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11" name="Graphic 24">
              <a:extLst>
                <a:ext uri="{FF2B5EF4-FFF2-40B4-BE49-F238E27FC236}">
                  <a16:creationId xmlns:a16="http://schemas.microsoft.com/office/drawing/2014/main" id="{A0BB74AC-21CC-4E53-9F8B-B2DA2FD6F336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DAAE86F5-1384-6755-E0FC-6E0507F8D71C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A7463FF-50DE-14A0-A0EA-D541616A4917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2858982-0984-D123-2B49-8D0F4688C59E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0EFC3C26-CC3F-D7B9-5938-EBD748FC2780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7B68CCD-B0BF-F24E-401E-DC5C8E1C6CA6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7323950-CDBD-F2AF-563E-BC7E605D4726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7824755-0625-5F28-B3CD-A4CBEF99A1BB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3182C80-640A-147C-E708-3E5BFE7EDD34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127D297-8072-D8B9-92BA-CA6866EDBBDC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72E7362-A0F9-AF73-DE02-02CE4E709B98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25D8C8A-47E0-E897-58BE-043209333521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4624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ra 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6179-219E-6ABD-E5E5-F1CF16D09F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951D2-3E94-C27A-EC93-81161B6E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C578-7F7E-4775-8642-611AAD21F285}" type="datetime4">
              <a:rPr lang="is-IS" smtClean="0"/>
              <a:t>25. ágúst 2025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3189C-392A-D0BD-BD71-F25C1D628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DC868-B1DE-540F-67B0-BD0150E0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16477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kaskilti Hvít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D2BED9-EC31-9000-4D60-0AB82FBBDD48}"/>
              </a:ext>
            </a:extLst>
          </p:cNvPr>
          <p:cNvGrpSpPr/>
          <p:nvPr userDrawn="1"/>
        </p:nvGrpSpPr>
        <p:grpSpPr>
          <a:xfrm>
            <a:off x="4120408" y="2911049"/>
            <a:ext cx="3951185" cy="1035903"/>
            <a:chOff x="4120408" y="2911049"/>
            <a:chExt cx="3951185" cy="103590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5038A6C-8CBC-5125-2745-E2B019CFA5AD}"/>
                </a:ext>
              </a:extLst>
            </p:cNvPr>
            <p:cNvGrpSpPr/>
            <p:nvPr userDrawn="1"/>
          </p:nvGrpSpPr>
          <p:grpSpPr>
            <a:xfrm>
              <a:off x="5567212" y="3219760"/>
              <a:ext cx="2504381" cy="411695"/>
              <a:chOff x="5562065" y="3289914"/>
              <a:chExt cx="2504381" cy="41169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B02B1D2-84E3-7963-A6A4-4CACF2033883}"/>
                  </a:ext>
                </a:extLst>
              </p:cNvPr>
              <p:cNvSpPr/>
              <p:nvPr/>
            </p:nvSpPr>
            <p:spPr>
              <a:xfrm>
                <a:off x="5562065" y="3376164"/>
                <a:ext cx="169705" cy="319799"/>
              </a:xfrm>
              <a:custGeom>
                <a:avLst/>
                <a:gdLst>
                  <a:gd name="connsiteX0" fmla="*/ 66036 w 169705"/>
                  <a:gd name="connsiteY0" fmla="*/ 0 h 319799"/>
                  <a:gd name="connsiteX1" fmla="*/ 66036 w 169705"/>
                  <a:gd name="connsiteY1" fmla="*/ 295909 h 319799"/>
                  <a:gd name="connsiteX2" fmla="*/ 169706 w 169705"/>
                  <a:gd name="connsiteY2" fmla="*/ 295909 h 319799"/>
                  <a:gd name="connsiteX3" fmla="*/ 169706 w 169705"/>
                  <a:gd name="connsiteY3" fmla="*/ 319799 h 319799"/>
                  <a:gd name="connsiteX4" fmla="*/ 0 w 169705"/>
                  <a:gd name="connsiteY4" fmla="*/ 319799 h 319799"/>
                  <a:gd name="connsiteX5" fmla="*/ 0 w 169705"/>
                  <a:gd name="connsiteY5" fmla="*/ 0 h 319799"/>
                  <a:gd name="connsiteX6" fmla="*/ 66036 w 169705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5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DC884514-E651-29B4-FD89-FC194D796E69}"/>
                  </a:ext>
                </a:extLst>
              </p:cNvPr>
              <p:cNvSpPr/>
              <p:nvPr/>
            </p:nvSpPr>
            <p:spPr>
              <a:xfrm>
                <a:off x="5753593" y="3376164"/>
                <a:ext cx="249481" cy="319799"/>
              </a:xfrm>
              <a:custGeom>
                <a:avLst/>
                <a:gdLst>
                  <a:gd name="connsiteX0" fmla="*/ 155408 w 249481"/>
                  <a:gd name="connsiteY0" fmla="*/ 0 h 319799"/>
                  <a:gd name="connsiteX1" fmla="*/ 249482 w 249481"/>
                  <a:gd name="connsiteY1" fmla="*/ 319799 h 319799"/>
                  <a:gd name="connsiteX2" fmla="*/ 181750 w 249481"/>
                  <a:gd name="connsiteY2" fmla="*/ 319799 h 319799"/>
                  <a:gd name="connsiteX3" fmla="*/ 159825 w 249481"/>
                  <a:gd name="connsiteY3" fmla="*/ 243612 h 319799"/>
                  <a:gd name="connsiteX4" fmla="*/ 49951 w 249481"/>
                  <a:gd name="connsiteY4" fmla="*/ 243612 h 319799"/>
                  <a:gd name="connsiteX5" fmla="*/ 26808 w 249481"/>
                  <a:gd name="connsiteY5" fmla="*/ 319799 h 319799"/>
                  <a:gd name="connsiteX6" fmla="*/ 0 w 249481"/>
                  <a:gd name="connsiteY6" fmla="*/ 319799 h 319799"/>
                  <a:gd name="connsiteX7" fmla="*/ 98399 w 249481"/>
                  <a:gd name="connsiteY7" fmla="*/ 0 h 319799"/>
                  <a:gd name="connsiteX8" fmla="*/ 155408 w 249481"/>
                  <a:gd name="connsiteY8" fmla="*/ 0 h 319799"/>
                  <a:gd name="connsiteX9" fmla="*/ 56918 w 249481"/>
                  <a:gd name="connsiteY9" fmla="*/ 220003 h 319799"/>
                  <a:gd name="connsiteX10" fmla="*/ 153143 w 249481"/>
                  <a:gd name="connsiteY10" fmla="*/ 220003 h 319799"/>
                  <a:gd name="connsiteX11" fmla="*/ 106391 w 249481"/>
                  <a:gd name="connsiteY11" fmla="*/ 57847 h 319799"/>
                  <a:gd name="connsiteX12" fmla="*/ 56918 w 249481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1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399" y="0"/>
                    </a:lnTo>
                    <a:lnTo>
                      <a:pt x="155408" y="0"/>
                    </a:lnTo>
                    <a:close/>
                    <a:moveTo>
                      <a:pt x="56918" y="220003"/>
                    </a:moveTo>
                    <a:lnTo>
                      <a:pt x="153143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15F292F-1EF2-6CB9-D1DF-9F5287D922AD}"/>
                  </a:ext>
                </a:extLst>
              </p:cNvPr>
              <p:cNvSpPr/>
              <p:nvPr/>
            </p:nvSpPr>
            <p:spPr>
              <a:xfrm>
                <a:off x="6042667" y="3376164"/>
                <a:ext cx="217312" cy="319799"/>
              </a:xfrm>
              <a:custGeom>
                <a:avLst/>
                <a:gdLst>
                  <a:gd name="connsiteX0" fmla="*/ 217312 w 217312"/>
                  <a:gd name="connsiteY0" fmla="*/ 0 h 319799"/>
                  <a:gd name="connsiteX1" fmla="*/ 217312 w 217312"/>
                  <a:gd name="connsiteY1" fmla="*/ 319799 h 319799"/>
                  <a:gd name="connsiteX2" fmla="*/ 166132 w 217312"/>
                  <a:gd name="connsiteY2" fmla="*/ 319799 h 319799"/>
                  <a:gd name="connsiteX3" fmla="*/ 24372 w 217312"/>
                  <a:gd name="connsiteY3" fmla="*/ 75718 h 319799"/>
                  <a:gd name="connsiteX4" fmla="*/ 24372 w 217312"/>
                  <a:gd name="connsiteY4" fmla="*/ 319799 h 319799"/>
                  <a:gd name="connsiteX5" fmla="*/ 0 w 217312"/>
                  <a:gd name="connsiteY5" fmla="*/ 319799 h 319799"/>
                  <a:gd name="connsiteX6" fmla="*/ 0 w 217312"/>
                  <a:gd name="connsiteY6" fmla="*/ 0 h 319799"/>
                  <a:gd name="connsiteX7" fmla="*/ 50429 w 217312"/>
                  <a:gd name="connsiteY7" fmla="*/ 0 h 319799"/>
                  <a:gd name="connsiteX8" fmla="*/ 193976 w 217312"/>
                  <a:gd name="connsiteY8" fmla="*/ 244176 h 319799"/>
                  <a:gd name="connsiteX9" fmla="*/ 193976 w 217312"/>
                  <a:gd name="connsiteY9" fmla="*/ 0 h 319799"/>
                  <a:gd name="connsiteX10" fmla="*/ 217312 w 217312"/>
                  <a:gd name="connsiteY10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7312" h="319799">
                    <a:moveTo>
                      <a:pt x="217312" y="0"/>
                    </a:moveTo>
                    <a:lnTo>
                      <a:pt x="217312" y="319799"/>
                    </a:lnTo>
                    <a:lnTo>
                      <a:pt x="166132" y="319799"/>
                    </a:lnTo>
                    <a:lnTo>
                      <a:pt x="24372" y="75718"/>
                    </a:lnTo>
                    <a:lnTo>
                      <a:pt x="24372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50429" y="0"/>
                    </a:lnTo>
                    <a:lnTo>
                      <a:pt x="193976" y="244176"/>
                    </a:lnTo>
                    <a:lnTo>
                      <a:pt x="193976" y="0"/>
                    </a:lnTo>
                    <a:lnTo>
                      <a:pt x="217312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5F5AA0D-B814-40B1-6208-9665DB123AF3}"/>
                  </a:ext>
                </a:extLst>
              </p:cNvPr>
              <p:cNvSpPr/>
              <p:nvPr/>
            </p:nvSpPr>
            <p:spPr>
              <a:xfrm>
                <a:off x="6321507" y="3376164"/>
                <a:ext cx="252009" cy="319799"/>
              </a:xfrm>
              <a:custGeom>
                <a:avLst/>
                <a:gdLst>
                  <a:gd name="connsiteX0" fmla="*/ 0 w 252009"/>
                  <a:gd name="connsiteY0" fmla="*/ 319799 h 319799"/>
                  <a:gd name="connsiteX1" fmla="*/ 0 w 252009"/>
                  <a:gd name="connsiteY1" fmla="*/ 0 h 319799"/>
                  <a:gd name="connsiteX2" fmla="*/ 107233 w 252009"/>
                  <a:gd name="connsiteY2" fmla="*/ 0 h 319799"/>
                  <a:gd name="connsiteX3" fmla="*/ 207420 w 252009"/>
                  <a:gd name="connsiteY3" fmla="*/ 33955 h 319799"/>
                  <a:gd name="connsiteX4" fmla="*/ 252009 w 252009"/>
                  <a:gd name="connsiteY4" fmla="*/ 159053 h 319799"/>
                  <a:gd name="connsiteX5" fmla="*/ 192086 w 252009"/>
                  <a:gd name="connsiteY5" fmla="*/ 297978 h 319799"/>
                  <a:gd name="connsiteX6" fmla="*/ 104319 w 252009"/>
                  <a:gd name="connsiteY6" fmla="*/ 319799 h 319799"/>
                  <a:gd name="connsiteX7" fmla="*/ 0 w 252009"/>
                  <a:gd name="connsiteY7" fmla="*/ 319799 h 319799"/>
                  <a:gd name="connsiteX8" fmla="*/ 66036 w 252009"/>
                  <a:gd name="connsiteY8" fmla="*/ 298731 h 319799"/>
                  <a:gd name="connsiteX9" fmla="*/ 99709 w 252009"/>
                  <a:gd name="connsiteY9" fmla="*/ 298731 h 319799"/>
                  <a:gd name="connsiteX10" fmla="*/ 162546 w 252009"/>
                  <a:gd name="connsiteY10" fmla="*/ 267598 h 319799"/>
                  <a:gd name="connsiteX11" fmla="*/ 180805 w 252009"/>
                  <a:gd name="connsiteY11" fmla="*/ 157736 h 319799"/>
                  <a:gd name="connsiteX12" fmla="*/ 175717 w 252009"/>
                  <a:gd name="connsiteY12" fmla="*/ 84840 h 319799"/>
                  <a:gd name="connsiteX13" fmla="*/ 134326 w 252009"/>
                  <a:gd name="connsiteY13" fmla="*/ 28405 h 319799"/>
                  <a:gd name="connsiteX14" fmla="*/ 99709 w 252009"/>
                  <a:gd name="connsiteY14" fmla="*/ 21351 h 319799"/>
                  <a:gd name="connsiteX15" fmla="*/ 66036 w 252009"/>
                  <a:gd name="connsiteY15" fmla="*/ 21351 h 319799"/>
                  <a:gd name="connsiteX16" fmla="*/ 66036 w 252009"/>
                  <a:gd name="connsiteY16" fmla="*/ 298731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2009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07233" y="0"/>
                    </a:lnTo>
                    <a:cubicBezTo>
                      <a:pt x="148999" y="0"/>
                      <a:pt x="182399" y="11287"/>
                      <a:pt x="207420" y="33955"/>
                    </a:cubicBezTo>
                    <a:cubicBezTo>
                      <a:pt x="237154" y="60856"/>
                      <a:pt x="252009" y="102524"/>
                      <a:pt x="252009" y="159053"/>
                    </a:cubicBezTo>
                    <a:cubicBezTo>
                      <a:pt x="252009" y="225741"/>
                      <a:pt x="232065" y="272018"/>
                      <a:pt x="192086" y="297978"/>
                    </a:cubicBezTo>
                    <a:cubicBezTo>
                      <a:pt x="169706" y="312557"/>
                      <a:pt x="140439" y="319799"/>
                      <a:pt x="104319" y="319799"/>
                    </a:cubicBezTo>
                    <a:lnTo>
                      <a:pt x="0" y="319799"/>
                    </a:lnTo>
                    <a:close/>
                    <a:moveTo>
                      <a:pt x="66036" y="298731"/>
                    </a:moveTo>
                    <a:lnTo>
                      <a:pt x="99709" y="298731"/>
                    </a:lnTo>
                    <a:cubicBezTo>
                      <a:pt x="127462" y="298731"/>
                      <a:pt x="148442" y="288384"/>
                      <a:pt x="162546" y="267598"/>
                    </a:cubicBezTo>
                    <a:cubicBezTo>
                      <a:pt x="174692" y="249820"/>
                      <a:pt x="180805" y="213138"/>
                      <a:pt x="180805" y="157736"/>
                    </a:cubicBezTo>
                    <a:cubicBezTo>
                      <a:pt x="180805" y="123687"/>
                      <a:pt x="179109" y="99421"/>
                      <a:pt x="175717" y="84840"/>
                    </a:cubicBezTo>
                    <a:cubicBezTo>
                      <a:pt x="169421" y="57375"/>
                      <a:pt x="155590" y="38564"/>
                      <a:pt x="134326" y="28405"/>
                    </a:cubicBezTo>
                    <a:cubicBezTo>
                      <a:pt x="124548" y="23703"/>
                      <a:pt x="113073" y="21351"/>
                      <a:pt x="99709" y="21351"/>
                    </a:cubicBezTo>
                    <a:lnTo>
                      <a:pt x="66036" y="21351"/>
                    </a:lnTo>
                    <a:lnTo>
                      <a:pt x="66036" y="298731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99E1D9C-24F9-70AD-6765-493C312803DF}"/>
                  </a:ext>
                </a:extLst>
              </p:cNvPr>
              <p:cNvSpPr/>
              <p:nvPr/>
            </p:nvSpPr>
            <p:spPr>
              <a:xfrm>
                <a:off x="6607667" y="3370711"/>
                <a:ext cx="223425" cy="330898"/>
              </a:xfrm>
              <a:custGeom>
                <a:avLst/>
                <a:gdLst>
                  <a:gd name="connsiteX0" fmla="*/ 209594 w 223425"/>
                  <a:gd name="connsiteY0" fmla="*/ 90767 h 330898"/>
                  <a:gd name="connsiteX1" fmla="*/ 176957 w 223425"/>
                  <a:gd name="connsiteY1" fmla="*/ 99138 h 330898"/>
                  <a:gd name="connsiteX2" fmla="*/ 179871 w 223425"/>
                  <a:gd name="connsiteY2" fmla="*/ 72708 h 330898"/>
                  <a:gd name="connsiteX3" fmla="*/ 165289 w 223425"/>
                  <a:gd name="connsiteY3" fmla="*/ 39693 h 330898"/>
                  <a:gd name="connsiteX4" fmla="*/ 109225 w 223425"/>
                  <a:gd name="connsiteY4" fmla="*/ 19564 h 330898"/>
                  <a:gd name="connsiteX5" fmla="*/ 55131 w 223425"/>
                  <a:gd name="connsiteY5" fmla="*/ 41574 h 330898"/>
                  <a:gd name="connsiteX6" fmla="*/ 46570 w 223425"/>
                  <a:gd name="connsiteY6" fmla="*/ 69416 h 330898"/>
                  <a:gd name="connsiteX7" fmla="*/ 54095 w 223425"/>
                  <a:gd name="connsiteY7" fmla="*/ 95469 h 330898"/>
                  <a:gd name="connsiteX8" fmla="*/ 106960 w 223425"/>
                  <a:gd name="connsiteY8" fmla="*/ 127073 h 330898"/>
                  <a:gd name="connsiteX9" fmla="*/ 212508 w 223425"/>
                  <a:gd name="connsiteY9" fmla="*/ 190563 h 330898"/>
                  <a:gd name="connsiteX10" fmla="*/ 223425 w 223425"/>
                  <a:gd name="connsiteY10" fmla="*/ 236746 h 330898"/>
                  <a:gd name="connsiteX11" fmla="*/ 176195 w 223425"/>
                  <a:gd name="connsiteY11" fmla="*/ 315944 h 330898"/>
                  <a:gd name="connsiteX12" fmla="*/ 110159 w 223425"/>
                  <a:gd name="connsiteY12" fmla="*/ 330898 h 330898"/>
                  <a:gd name="connsiteX13" fmla="*/ 9039 w 223425"/>
                  <a:gd name="connsiteY13" fmla="*/ 284245 h 330898"/>
                  <a:gd name="connsiteX14" fmla="*/ 0 w 223425"/>
                  <a:gd name="connsiteY14" fmla="*/ 248597 h 330898"/>
                  <a:gd name="connsiteX15" fmla="*/ 1229 w 223425"/>
                  <a:gd name="connsiteY15" fmla="*/ 225835 h 330898"/>
                  <a:gd name="connsiteX16" fmla="*/ 36314 w 223425"/>
                  <a:gd name="connsiteY16" fmla="*/ 216241 h 330898"/>
                  <a:gd name="connsiteX17" fmla="*/ 30952 w 223425"/>
                  <a:gd name="connsiteY17" fmla="*/ 251607 h 330898"/>
                  <a:gd name="connsiteX18" fmla="*/ 56064 w 223425"/>
                  <a:gd name="connsiteY18" fmla="*/ 298448 h 330898"/>
                  <a:gd name="connsiteX19" fmla="*/ 104330 w 223425"/>
                  <a:gd name="connsiteY19" fmla="*/ 312745 h 330898"/>
                  <a:gd name="connsiteX20" fmla="*/ 153997 w 223425"/>
                  <a:gd name="connsiteY20" fmla="*/ 294686 h 330898"/>
                  <a:gd name="connsiteX21" fmla="*/ 170082 w 223425"/>
                  <a:gd name="connsiteY21" fmla="*/ 258849 h 330898"/>
                  <a:gd name="connsiteX22" fmla="*/ 134531 w 223425"/>
                  <a:gd name="connsiteY22" fmla="*/ 209846 h 330898"/>
                  <a:gd name="connsiteX23" fmla="*/ 86549 w 223425"/>
                  <a:gd name="connsiteY23" fmla="*/ 190186 h 330898"/>
                  <a:gd name="connsiteX24" fmla="*/ 24930 w 223425"/>
                  <a:gd name="connsiteY24" fmla="*/ 153881 h 330898"/>
                  <a:gd name="connsiteX25" fmla="*/ 2072 w 223425"/>
                  <a:gd name="connsiteY25" fmla="*/ 89450 h 330898"/>
                  <a:gd name="connsiteX26" fmla="*/ 30110 w 223425"/>
                  <a:gd name="connsiteY26" fmla="*/ 26900 h 330898"/>
                  <a:gd name="connsiteX27" fmla="*/ 112231 w 223425"/>
                  <a:gd name="connsiteY27" fmla="*/ 0 h 330898"/>
                  <a:gd name="connsiteX28" fmla="*/ 193418 w 223425"/>
                  <a:gd name="connsiteY28" fmla="*/ 32074 h 330898"/>
                  <a:gd name="connsiteX29" fmla="*/ 208752 w 223425"/>
                  <a:gd name="connsiteY29" fmla="*/ 69604 h 330898"/>
                  <a:gd name="connsiteX30" fmla="*/ 209685 w 223425"/>
                  <a:gd name="connsiteY30" fmla="*/ 90672 h 330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3425" h="330898">
                    <a:moveTo>
                      <a:pt x="209594" y="90767"/>
                    </a:moveTo>
                    <a:lnTo>
                      <a:pt x="176957" y="99138"/>
                    </a:lnTo>
                    <a:cubicBezTo>
                      <a:pt x="178927" y="88509"/>
                      <a:pt x="179871" y="79668"/>
                      <a:pt x="179871" y="72708"/>
                    </a:cubicBezTo>
                    <a:cubicBezTo>
                      <a:pt x="179871" y="60667"/>
                      <a:pt x="174977" y="49663"/>
                      <a:pt x="165289" y="39693"/>
                    </a:cubicBezTo>
                    <a:cubicBezTo>
                      <a:pt x="152301" y="26242"/>
                      <a:pt x="133586" y="19564"/>
                      <a:pt x="109225" y="19564"/>
                    </a:cubicBezTo>
                    <a:cubicBezTo>
                      <a:pt x="82690" y="19564"/>
                      <a:pt x="64727" y="26900"/>
                      <a:pt x="55131" y="41574"/>
                    </a:cubicBezTo>
                    <a:cubicBezTo>
                      <a:pt x="49484" y="50321"/>
                      <a:pt x="46570" y="59633"/>
                      <a:pt x="46570" y="69416"/>
                    </a:cubicBezTo>
                    <a:cubicBezTo>
                      <a:pt x="46570" y="78633"/>
                      <a:pt x="49109" y="87287"/>
                      <a:pt x="54095" y="95469"/>
                    </a:cubicBezTo>
                    <a:cubicBezTo>
                      <a:pt x="60583" y="106098"/>
                      <a:pt x="78171" y="116632"/>
                      <a:pt x="106960" y="127073"/>
                    </a:cubicBezTo>
                    <a:cubicBezTo>
                      <a:pt x="164436" y="148049"/>
                      <a:pt x="199622" y="169212"/>
                      <a:pt x="212508" y="190563"/>
                    </a:cubicBezTo>
                    <a:cubicBezTo>
                      <a:pt x="219851" y="203072"/>
                      <a:pt x="223425" y="218405"/>
                      <a:pt x="223425" y="236746"/>
                    </a:cubicBezTo>
                    <a:cubicBezTo>
                      <a:pt x="223425" y="271736"/>
                      <a:pt x="207625" y="298073"/>
                      <a:pt x="176195" y="315944"/>
                    </a:cubicBezTo>
                    <a:cubicBezTo>
                      <a:pt x="158698" y="325913"/>
                      <a:pt x="136591" y="330898"/>
                      <a:pt x="110159" y="330898"/>
                    </a:cubicBezTo>
                    <a:cubicBezTo>
                      <a:pt x="59172" y="330898"/>
                      <a:pt x="25397" y="315379"/>
                      <a:pt x="9039" y="284245"/>
                    </a:cubicBezTo>
                    <a:cubicBezTo>
                      <a:pt x="3017" y="272865"/>
                      <a:pt x="0" y="261013"/>
                      <a:pt x="0" y="248597"/>
                    </a:cubicBezTo>
                    <a:cubicBezTo>
                      <a:pt x="0" y="242953"/>
                      <a:pt x="376" y="235429"/>
                      <a:pt x="1229" y="225835"/>
                    </a:cubicBezTo>
                    <a:lnTo>
                      <a:pt x="36314" y="216241"/>
                    </a:lnTo>
                    <a:cubicBezTo>
                      <a:pt x="32739" y="229974"/>
                      <a:pt x="30952" y="241731"/>
                      <a:pt x="30952" y="251607"/>
                    </a:cubicBezTo>
                    <a:cubicBezTo>
                      <a:pt x="30952" y="271171"/>
                      <a:pt x="39330" y="286785"/>
                      <a:pt x="56064" y="298448"/>
                    </a:cubicBezTo>
                    <a:cubicBezTo>
                      <a:pt x="69519" y="307948"/>
                      <a:pt x="85604" y="312745"/>
                      <a:pt x="104330" y="312745"/>
                    </a:cubicBezTo>
                    <a:cubicBezTo>
                      <a:pt x="124935" y="312745"/>
                      <a:pt x="141486" y="306725"/>
                      <a:pt x="153997" y="294686"/>
                    </a:cubicBezTo>
                    <a:cubicBezTo>
                      <a:pt x="164720" y="284339"/>
                      <a:pt x="170082" y="272394"/>
                      <a:pt x="170082" y="258849"/>
                    </a:cubicBezTo>
                    <a:cubicBezTo>
                      <a:pt x="170082" y="239003"/>
                      <a:pt x="158232" y="222731"/>
                      <a:pt x="134531" y="209846"/>
                    </a:cubicBezTo>
                    <a:cubicBezTo>
                      <a:pt x="129818" y="207306"/>
                      <a:pt x="113824" y="200815"/>
                      <a:pt x="86549" y="190186"/>
                    </a:cubicBezTo>
                    <a:cubicBezTo>
                      <a:pt x="57760" y="178899"/>
                      <a:pt x="37258" y="166860"/>
                      <a:pt x="24930" y="153881"/>
                    </a:cubicBezTo>
                    <a:cubicBezTo>
                      <a:pt x="9687" y="137985"/>
                      <a:pt x="2072" y="116445"/>
                      <a:pt x="2072" y="89450"/>
                    </a:cubicBezTo>
                    <a:cubicBezTo>
                      <a:pt x="2072" y="64149"/>
                      <a:pt x="11384" y="43267"/>
                      <a:pt x="30110" y="26900"/>
                    </a:cubicBezTo>
                    <a:cubicBezTo>
                      <a:pt x="50611" y="8936"/>
                      <a:pt x="77989" y="0"/>
                      <a:pt x="112231" y="0"/>
                    </a:cubicBezTo>
                    <a:cubicBezTo>
                      <a:pt x="147975" y="0"/>
                      <a:pt x="174977" y="10722"/>
                      <a:pt x="193418" y="32074"/>
                    </a:cubicBezTo>
                    <a:cubicBezTo>
                      <a:pt x="202161" y="42421"/>
                      <a:pt x="207340" y="54930"/>
                      <a:pt x="208752" y="69604"/>
                    </a:cubicBezTo>
                    <a:cubicBezTo>
                      <a:pt x="209412" y="76376"/>
                      <a:pt x="209685" y="83336"/>
                      <a:pt x="209685" y="90672"/>
                    </a:cubicBez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B491891-DF79-D4A1-3E66-5ACCBC603776}"/>
                  </a:ext>
                </a:extLst>
              </p:cNvPr>
              <p:cNvSpPr/>
              <p:nvPr/>
            </p:nvSpPr>
            <p:spPr>
              <a:xfrm>
                <a:off x="6870411" y="3376164"/>
                <a:ext cx="238564" cy="319799"/>
              </a:xfrm>
              <a:custGeom>
                <a:avLst/>
                <a:gdLst>
                  <a:gd name="connsiteX0" fmla="*/ 0 w 238564"/>
                  <a:gd name="connsiteY0" fmla="*/ 319799 h 319799"/>
                  <a:gd name="connsiteX1" fmla="*/ 0 w 238564"/>
                  <a:gd name="connsiteY1" fmla="*/ 0 h 319799"/>
                  <a:gd name="connsiteX2" fmla="*/ 110159 w 238564"/>
                  <a:gd name="connsiteY2" fmla="*/ 0 h 319799"/>
                  <a:gd name="connsiteX3" fmla="*/ 198119 w 238564"/>
                  <a:gd name="connsiteY3" fmla="*/ 19000 h 319799"/>
                  <a:gd name="connsiteX4" fmla="*/ 238565 w 238564"/>
                  <a:gd name="connsiteY4" fmla="*/ 91801 h 319799"/>
                  <a:gd name="connsiteX5" fmla="*/ 103761 w 238564"/>
                  <a:gd name="connsiteY5" fmla="*/ 186895 h 319799"/>
                  <a:gd name="connsiteX6" fmla="*/ 67732 w 238564"/>
                  <a:gd name="connsiteY6" fmla="*/ 186895 h 319799"/>
                  <a:gd name="connsiteX7" fmla="*/ 67732 w 238564"/>
                  <a:gd name="connsiteY7" fmla="*/ 319706 h 319799"/>
                  <a:gd name="connsiteX8" fmla="*/ 0 w 238564"/>
                  <a:gd name="connsiteY8" fmla="*/ 319706 h 319799"/>
                  <a:gd name="connsiteX9" fmla="*/ 0 w 238564"/>
                  <a:gd name="connsiteY9" fmla="*/ 319799 h 319799"/>
                  <a:gd name="connsiteX10" fmla="*/ 67732 w 238564"/>
                  <a:gd name="connsiteY10" fmla="*/ 164697 h 319799"/>
                  <a:gd name="connsiteX11" fmla="*/ 98217 w 238564"/>
                  <a:gd name="connsiteY11" fmla="*/ 164697 h 319799"/>
                  <a:gd name="connsiteX12" fmla="*/ 153530 w 238564"/>
                  <a:gd name="connsiteY12" fmla="*/ 147579 h 319799"/>
                  <a:gd name="connsiteX13" fmla="*/ 170833 w 238564"/>
                  <a:gd name="connsiteY13" fmla="*/ 93494 h 319799"/>
                  <a:gd name="connsiteX14" fmla="*/ 144776 w 238564"/>
                  <a:gd name="connsiteY14" fmla="*/ 32827 h 319799"/>
                  <a:gd name="connsiteX15" fmla="*/ 98217 w 238564"/>
                  <a:gd name="connsiteY15" fmla="*/ 22480 h 319799"/>
                  <a:gd name="connsiteX16" fmla="*/ 67732 w 238564"/>
                  <a:gd name="connsiteY16" fmla="*/ 22480 h 319799"/>
                  <a:gd name="connsiteX17" fmla="*/ 67732 w 238564"/>
                  <a:gd name="connsiteY17" fmla="*/ 164697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564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10159" y="0"/>
                    </a:lnTo>
                    <a:cubicBezTo>
                      <a:pt x="146848" y="0"/>
                      <a:pt x="176194" y="6302"/>
                      <a:pt x="198119" y="19000"/>
                    </a:cubicBezTo>
                    <a:cubicBezTo>
                      <a:pt x="225121" y="34614"/>
                      <a:pt x="238565" y="58880"/>
                      <a:pt x="238565" y="91801"/>
                    </a:cubicBezTo>
                    <a:cubicBezTo>
                      <a:pt x="238565" y="155196"/>
                      <a:pt x="193600" y="186895"/>
                      <a:pt x="103761" y="186895"/>
                    </a:cubicBezTo>
                    <a:lnTo>
                      <a:pt x="67732" y="186895"/>
                    </a:lnTo>
                    <a:lnTo>
                      <a:pt x="67732" y="319706"/>
                    </a:lnTo>
                    <a:lnTo>
                      <a:pt x="0" y="319706"/>
                    </a:lnTo>
                    <a:lnTo>
                      <a:pt x="0" y="319799"/>
                    </a:lnTo>
                    <a:close/>
                    <a:moveTo>
                      <a:pt x="67732" y="164697"/>
                    </a:moveTo>
                    <a:lnTo>
                      <a:pt x="98217" y="164697"/>
                    </a:lnTo>
                    <a:cubicBezTo>
                      <a:pt x="123705" y="164697"/>
                      <a:pt x="142146" y="158959"/>
                      <a:pt x="153530" y="147579"/>
                    </a:cubicBezTo>
                    <a:cubicBezTo>
                      <a:pt x="165096" y="136197"/>
                      <a:pt x="170833" y="118137"/>
                      <a:pt x="170833" y="93494"/>
                    </a:cubicBezTo>
                    <a:cubicBezTo>
                      <a:pt x="170833" y="63207"/>
                      <a:pt x="162181" y="42984"/>
                      <a:pt x="144776" y="32827"/>
                    </a:cubicBezTo>
                    <a:cubicBezTo>
                      <a:pt x="132926" y="25960"/>
                      <a:pt x="117410" y="22480"/>
                      <a:pt x="98217" y="22480"/>
                    </a:cubicBezTo>
                    <a:lnTo>
                      <a:pt x="67732" y="22480"/>
                    </a:lnTo>
                    <a:lnTo>
                      <a:pt x="67732" y="164697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074885E-23A3-E205-0FF6-7DDEF3BD01D2}"/>
                  </a:ext>
                </a:extLst>
              </p:cNvPr>
              <p:cNvSpPr/>
              <p:nvPr/>
            </p:nvSpPr>
            <p:spPr>
              <a:xfrm>
                <a:off x="7140019" y="3289914"/>
                <a:ext cx="102076" cy="406052"/>
              </a:xfrm>
              <a:custGeom>
                <a:avLst/>
                <a:gdLst>
                  <a:gd name="connsiteX0" fmla="*/ 17599 w 102076"/>
                  <a:gd name="connsiteY0" fmla="*/ 86252 h 406052"/>
                  <a:gd name="connsiteX1" fmla="*/ 84580 w 102076"/>
                  <a:gd name="connsiteY1" fmla="*/ 86252 h 406052"/>
                  <a:gd name="connsiteX2" fmla="*/ 84580 w 102076"/>
                  <a:gd name="connsiteY2" fmla="*/ 406052 h 406052"/>
                  <a:gd name="connsiteX3" fmla="*/ 17599 w 102076"/>
                  <a:gd name="connsiteY3" fmla="*/ 406052 h 406052"/>
                  <a:gd name="connsiteX4" fmla="*/ 17599 w 102076"/>
                  <a:gd name="connsiteY4" fmla="*/ 86252 h 406052"/>
                  <a:gd name="connsiteX5" fmla="*/ 18065 w 102076"/>
                  <a:gd name="connsiteY5" fmla="*/ 60481 h 406052"/>
                  <a:gd name="connsiteX6" fmla="*/ 0 w 102076"/>
                  <a:gd name="connsiteY6" fmla="*/ 60481 h 406052"/>
                  <a:gd name="connsiteX7" fmla="*/ 41208 w 102076"/>
                  <a:gd name="connsiteY7" fmla="*/ 0 h 406052"/>
                  <a:gd name="connsiteX8" fmla="*/ 102076 w 102076"/>
                  <a:gd name="connsiteY8" fmla="*/ 0 h 406052"/>
                  <a:gd name="connsiteX9" fmla="*/ 17974 w 102076"/>
                  <a:gd name="connsiteY9" fmla="*/ 60481 h 40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2076" h="406052">
                    <a:moveTo>
                      <a:pt x="17599" y="86252"/>
                    </a:moveTo>
                    <a:lnTo>
                      <a:pt x="84580" y="86252"/>
                    </a:lnTo>
                    <a:lnTo>
                      <a:pt x="84580" y="406052"/>
                    </a:lnTo>
                    <a:lnTo>
                      <a:pt x="17599" y="406052"/>
                    </a:lnTo>
                    <a:lnTo>
                      <a:pt x="17599" y="86252"/>
                    </a:lnTo>
                    <a:close/>
                    <a:moveTo>
                      <a:pt x="18065" y="60481"/>
                    </a:moveTo>
                    <a:lnTo>
                      <a:pt x="0" y="60481"/>
                    </a:lnTo>
                    <a:lnTo>
                      <a:pt x="41208" y="0"/>
                    </a:lnTo>
                    <a:lnTo>
                      <a:pt x="102076" y="0"/>
                    </a:lnTo>
                    <a:lnTo>
                      <a:pt x="17974" y="60481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DE3F364-837D-22C1-0E1E-41F79A04C8CA}"/>
                  </a:ext>
                </a:extLst>
              </p:cNvPr>
              <p:cNvSpPr/>
              <p:nvPr/>
            </p:nvSpPr>
            <p:spPr>
              <a:xfrm>
                <a:off x="7264953" y="3376164"/>
                <a:ext cx="230756" cy="319799"/>
              </a:xfrm>
              <a:custGeom>
                <a:avLst/>
                <a:gdLst>
                  <a:gd name="connsiteX0" fmla="*/ 230756 w 230756"/>
                  <a:gd name="connsiteY0" fmla="*/ 0 h 319799"/>
                  <a:gd name="connsiteX1" fmla="*/ 230756 w 230756"/>
                  <a:gd name="connsiteY1" fmla="*/ 23891 h 319799"/>
                  <a:gd name="connsiteX2" fmla="*/ 150787 w 230756"/>
                  <a:gd name="connsiteY2" fmla="*/ 23891 h 319799"/>
                  <a:gd name="connsiteX3" fmla="*/ 150787 w 230756"/>
                  <a:gd name="connsiteY3" fmla="*/ 319799 h 319799"/>
                  <a:gd name="connsiteX4" fmla="*/ 80425 w 230756"/>
                  <a:gd name="connsiteY4" fmla="*/ 319799 h 319799"/>
                  <a:gd name="connsiteX5" fmla="*/ 80425 w 230756"/>
                  <a:gd name="connsiteY5" fmla="*/ 23891 h 319799"/>
                  <a:gd name="connsiteX6" fmla="*/ 0 w 230756"/>
                  <a:gd name="connsiteY6" fmla="*/ 23891 h 319799"/>
                  <a:gd name="connsiteX7" fmla="*/ 0 w 230756"/>
                  <a:gd name="connsiteY7" fmla="*/ 0 h 319799"/>
                  <a:gd name="connsiteX8" fmla="*/ 230756 w 230756"/>
                  <a:gd name="connsiteY8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756" h="319799">
                    <a:moveTo>
                      <a:pt x="230756" y="0"/>
                    </a:moveTo>
                    <a:lnTo>
                      <a:pt x="230756" y="23891"/>
                    </a:lnTo>
                    <a:lnTo>
                      <a:pt x="150787" y="23891"/>
                    </a:lnTo>
                    <a:lnTo>
                      <a:pt x="150787" y="319799"/>
                    </a:lnTo>
                    <a:lnTo>
                      <a:pt x="80425" y="319799"/>
                    </a:lnTo>
                    <a:lnTo>
                      <a:pt x="80425" y="23891"/>
                    </a:lnTo>
                    <a:lnTo>
                      <a:pt x="0" y="23891"/>
                    </a:lnTo>
                    <a:lnTo>
                      <a:pt x="0" y="0"/>
                    </a:lnTo>
                    <a:lnTo>
                      <a:pt x="23075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743D744-1661-BE81-621E-37CA5F95342D}"/>
                  </a:ext>
                </a:extLst>
              </p:cNvPr>
              <p:cNvSpPr/>
              <p:nvPr/>
            </p:nvSpPr>
            <p:spPr>
              <a:xfrm>
                <a:off x="7484041" y="3376164"/>
                <a:ext cx="249482" cy="319799"/>
              </a:xfrm>
              <a:custGeom>
                <a:avLst/>
                <a:gdLst>
                  <a:gd name="connsiteX0" fmla="*/ 155408 w 249482"/>
                  <a:gd name="connsiteY0" fmla="*/ 0 h 319799"/>
                  <a:gd name="connsiteX1" fmla="*/ 249482 w 249482"/>
                  <a:gd name="connsiteY1" fmla="*/ 319799 h 319799"/>
                  <a:gd name="connsiteX2" fmla="*/ 181750 w 249482"/>
                  <a:gd name="connsiteY2" fmla="*/ 319799 h 319799"/>
                  <a:gd name="connsiteX3" fmla="*/ 159825 w 249482"/>
                  <a:gd name="connsiteY3" fmla="*/ 243612 h 319799"/>
                  <a:gd name="connsiteX4" fmla="*/ 49951 w 249482"/>
                  <a:gd name="connsiteY4" fmla="*/ 243612 h 319799"/>
                  <a:gd name="connsiteX5" fmla="*/ 26808 w 249482"/>
                  <a:gd name="connsiteY5" fmla="*/ 319799 h 319799"/>
                  <a:gd name="connsiteX6" fmla="*/ 0 w 249482"/>
                  <a:gd name="connsiteY6" fmla="*/ 319799 h 319799"/>
                  <a:gd name="connsiteX7" fmla="*/ 98400 w 249482"/>
                  <a:gd name="connsiteY7" fmla="*/ 0 h 319799"/>
                  <a:gd name="connsiteX8" fmla="*/ 155408 w 249482"/>
                  <a:gd name="connsiteY8" fmla="*/ 0 h 319799"/>
                  <a:gd name="connsiteX9" fmla="*/ 57009 w 249482"/>
                  <a:gd name="connsiteY9" fmla="*/ 220003 h 319799"/>
                  <a:gd name="connsiteX10" fmla="*/ 153245 w 249482"/>
                  <a:gd name="connsiteY10" fmla="*/ 220003 h 319799"/>
                  <a:gd name="connsiteX11" fmla="*/ 106391 w 249482"/>
                  <a:gd name="connsiteY11" fmla="*/ 57847 h 319799"/>
                  <a:gd name="connsiteX12" fmla="*/ 56918 w 249482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2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400" y="0"/>
                    </a:lnTo>
                    <a:lnTo>
                      <a:pt x="155408" y="0"/>
                    </a:lnTo>
                    <a:close/>
                    <a:moveTo>
                      <a:pt x="57009" y="220003"/>
                    </a:moveTo>
                    <a:lnTo>
                      <a:pt x="153245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D1423E2-303B-EBAF-E7F3-5D197B3F3A9F}"/>
                  </a:ext>
                </a:extLst>
              </p:cNvPr>
              <p:cNvSpPr/>
              <p:nvPr/>
            </p:nvSpPr>
            <p:spPr>
              <a:xfrm>
                <a:off x="7784226" y="3376164"/>
                <a:ext cx="169706" cy="319799"/>
              </a:xfrm>
              <a:custGeom>
                <a:avLst/>
                <a:gdLst>
                  <a:gd name="connsiteX0" fmla="*/ 66036 w 169706"/>
                  <a:gd name="connsiteY0" fmla="*/ 0 h 319799"/>
                  <a:gd name="connsiteX1" fmla="*/ 66036 w 169706"/>
                  <a:gd name="connsiteY1" fmla="*/ 295909 h 319799"/>
                  <a:gd name="connsiteX2" fmla="*/ 169706 w 169706"/>
                  <a:gd name="connsiteY2" fmla="*/ 295909 h 319799"/>
                  <a:gd name="connsiteX3" fmla="*/ 169706 w 169706"/>
                  <a:gd name="connsiteY3" fmla="*/ 319799 h 319799"/>
                  <a:gd name="connsiteX4" fmla="*/ 0 w 169706"/>
                  <a:gd name="connsiteY4" fmla="*/ 319799 h 319799"/>
                  <a:gd name="connsiteX5" fmla="*/ 0 w 169706"/>
                  <a:gd name="connsiteY5" fmla="*/ 0 h 319799"/>
                  <a:gd name="connsiteX6" fmla="*/ 66036 w 169706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6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422342E-6748-37F7-9EF1-4D9D8D0472D1}"/>
                  </a:ext>
                </a:extLst>
              </p:cNvPr>
              <p:cNvSpPr/>
              <p:nvPr/>
            </p:nvSpPr>
            <p:spPr>
              <a:xfrm>
                <a:off x="7999466" y="3376164"/>
                <a:ext cx="66980" cy="319799"/>
              </a:xfrm>
              <a:custGeom>
                <a:avLst/>
                <a:gdLst>
                  <a:gd name="connsiteX0" fmla="*/ 66981 w 66980"/>
                  <a:gd name="connsiteY0" fmla="*/ 0 h 319799"/>
                  <a:gd name="connsiteX1" fmla="*/ 0 w 66980"/>
                  <a:gd name="connsiteY1" fmla="*/ 0 h 319799"/>
                  <a:gd name="connsiteX2" fmla="*/ 0 w 66980"/>
                  <a:gd name="connsiteY2" fmla="*/ 319799 h 319799"/>
                  <a:gd name="connsiteX3" fmla="*/ 66981 w 66980"/>
                  <a:gd name="connsiteY3" fmla="*/ 319799 h 319799"/>
                  <a:gd name="connsiteX4" fmla="*/ 66981 w 66980"/>
                  <a:gd name="connsiteY4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80" h="319799">
                    <a:moveTo>
                      <a:pt x="66981" y="0"/>
                    </a:moveTo>
                    <a:lnTo>
                      <a:pt x="0" y="0"/>
                    </a:lnTo>
                    <a:lnTo>
                      <a:pt x="0" y="319799"/>
                    </a:lnTo>
                    <a:lnTo>
                      <a:pt x="66981" y="319799"/>
                    </a:lnTo>
                    <a:lnTo>
                      <a:pt x="66981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45B89C3-8667-2319-6A4E-246E8D5A677B}"/>
                </a:ext>
              </a:extLst>
            </p:cNvPr>
            <p:cNvGrpSpPr/>
            <p:nvPr userDrawn="1"/>
          </p:nvGrpSpPr>
          <p:grpSpPr>
            <a:xfrm>
              <a:off x="4120408" y="2911049"/>
              <a:ext cx="1239407" cy="1035903"/>
              <a:chOff x="4115261" y="2981203"/>
              <a:chExt cx="1239407" cy="1035903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5C0B893-71C4-BBB4-5BA5-4697C4136974}"/>
                  </a:ext>
                </a:extLst>
              </p:cNvPr>
              <p:cNvSpPr/>
              <p:nvPr/>
            </p:nvSpPr>
            <p:spPr>
              <a:xfrm>
                <a:off x="4115261" y="2981203"/>
                <a:ext cx="577878" cy="476081"/>
              </a:xfrm>
              <a:custGeom>
                <a:avLst/>
                <a:gdLst>
                  <a:gd name="connsiteX0" fmla="*/ 0 w 577878"/>
                  <a:gd name="connsiteY0" fmla="*/ 476082 h 476081"/>
                  <a:gd name="connsiteX1" fmla="*/ 577878 w 577878"/>
                  <a:gd name="connsiteY1" fmla="*/ 0 h 476081"/>
                  <a:gd name="connsiteX2" fmla="*/ 577878 w 577878"/>
                  <a:gd name="connsiteY2" fmla="*/ 118348 h 476081"/>
                  <a:gd name="connsiteX3" fmla="*/ 486148 w 577878"/>
                  <a:gd name="connsiteY3" fmla="*/ 118348 h 476081"/>
                  <a:gd name="connsiteX4" fmla="*/ 486148 w 577878"/>
                  <a:gd name="connsiteY4" fmla="*/ 385711 h 476081"/>
                  <a:gd name="connsiteX5" fmla="*/ 221536 w 577878"/>
                  <a:gd name="connsiteY5" fmla="*/ 385711 h 476081"/>
                  <a:gd name="connsiteX6" fmla="*/ 221536 w 577878"/>
                  <a:gd name="connsiteY6" fmla="*/ 476082 h 476081"/>
                  <a:gd name="connsiteX7" fmla="*/ 0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0" y="476082"/>
                    </a:moveTo>
                    <a:cubicBezTo>
                      <a:pt x="24423" y="220447"/>
                      <a:pt x="270575" y="17017"/>
                      <a:pt x="577878" y="0"/>
                    </a:cubicBezTo>
                    <a:lnTo>
                      <a:pt x="577878" y="118348"/>
                    </a:lnTo>
                    <a:lnTo>
                      <a:pt x="486148" y="118348"/>
                    </a:lnTo>
                    <a:lnTo>
                      <a:pt x="486148" y="385711"/>
                    </a:lnTo>
                    <a:lnTo>
                      <a:pt x="221536" y="385711"/>
                    </a:lnTo>
                    <a:lnTo>
                      <a:pt x="221536" y="476082"/>
                    </a:lnTo>
                    <a:lnTo>
                      <a:pt x="0" y="476082"/>
                    </a:lnTo>
                    <a:close/>
                  </a:path>
                </a:pathLst>
              </a:custGeom>
              <a:solidFill>
                <a:srgbClr val="D6004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4F120CB-02AD-82F8-21B0-B964EC0BA615}"/>
                  </a:ext>
                </a:extLst>
              </p:cNvPr>
              <p:cNvSpPr/>
              <p:nvPr/>
            </p:nvSpPr>
            <p:spPr>
              <a:xfrm>
                <a:off x="4115261" y="3541025"/>
                <a:ext cx="577878" cy="476081"/>
              </a:xfrm>
              <a:custGeom>
                <a:avLst/>
                <a:gdLst>
                  <a:gd name="connsiteX0" fmla="*/ 577878 w 577878"/>
                  <a:gd name="connsiteY0" fmla="*/ 476082 h 476081"/>
                  <a:gd name="connsiteX1" fmla="*/ 0 w 577878"/>
                  <a:gd name="connsiteY1" fmla="*/ 0 h 476081"/>
                  <a:gd name="connsiteX2" fmla="*/ 221536 w 577878"/>
                  <a:gd name="connsiteY2" fmla="*/ 0 h 476081"/>
                  <a:gd name="connsiteX3" fmla="*/ 221536 w 577878"/>
                  <a:gd name="connsiteY3" fmla="*/ 93352 h 476081"/>
                  <a:gd name="connsiteX4" fmla="*/ 486726 w 577878"/>
                  <a:gd name="connsiteY4" fmla="*/ 93352 h 476081"/>
                  <a:gd name="connsiteX5" fmla="*/ 486726 w 577878"/>
                  <a:gd name="connsiteY5" fmla="*/ 357735 h 476081"/>
                  <a:gd name="connsiteX6" fmla="*/ 577878 w 577878"/>
                  <a:gd name="connsiteY6" fmla="*/ 357735 h 476081"/>
                  <a:gd name="connsiteX7" fmla="*/ 577878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577878" y="476082"/>
                    </a:moveTo>
                    <a:cubicBezTo>
                      <a:pt x="270575" y="459066"/>
                      <a:pt x="24423" y="255635"/>
                      <a:pt x="0" y="0"/>
                    </a:cubicBezTo>
                    <a:lnTo>
                      <a:pt x="221536" y="0"/>
                    </a:lnTo>
                    <a:lnTo>
                      <a:pt x="221536" y="93352"/>
                    </a:lnTo>
                    <a:lnTo>
                      <a:pt x="486726" y="93352"/>
                    </a:lnTo>
                    <a:lnTo>
                      <a:pt x="486726" y="357735"/>
                    </a:lnTo>
                    <a:lnTo>
                      <a:pt x="577878" y="357735"/>
                    </a:lnTo>
                    <a:lnTo>
                      <a:pt x="577878" y="476082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41966F3E-8213-81DA-B6D4-67E298162425}"/>
                  </a:ext>
                </a:extLst>
              </p:cNvPr>
              <p:cNvSpPr/>
              <p:nvPr/>
            </p:nvSpPr>
            <p:spPr>
              <a:xfrm>
                <a:off x="4776791" y="3540830"/>
                <a:ext cx="577877" cy="476178"/>
              </a:xfrm>
              <a:custGeom>
                <a:avLst/>
                <a:gdLst>
                  <a:gd name="connsiteX0" fmla="*/ 577877 w 577877"/>
                  <a:gd name="connsiteY0" fmla="*/ 97 h 476178"/>
                  <a:gd name="connsiteX1" fmla="*/ 0 w 577877"/>
                  <a:gd name="connsiteY1" fmla="*/ 476178 h 476178"/>
                  <a:gd name="connsiteX2" fmla="*/ 0 w 577877"/>
                  <a:gd name="connsiteY2" fmla="*/ 357831 h 476178"/>
                  <a:gd name="connsiteX3" fmla="*/ 92692 w 577877"/>
                  <a:gd name="connsiteY3" fmla="*/ 357831 h 476178"/>
                  <a:gd name="connsiteX4" fmla="*/ 92692 w 577877"/>
                  <a:gd name="connsiteY4" fmla="*/ 93352 h 476178"/>
                  <a:gd name="connsiteX5" fmla="*/ 356343 w 577877"/>
                  <a:gd name="connsiteY5" fmla="*/ 93352 h 476178"/>
                  <a:gd name="connsiteX6" fmla="*/ 356343 w 577877"/>
                  <a:gd name="connsiteY6" fmla="*/ 0 h 476178"/>
                  <a:gd name="connsiteX7" fmla="*/ 577877 w 577877"/>
                  <a:gd name="connsiteY7" fmla="*/ 0 h 47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178">
                    <a:moveTo>
                      <a:pt x="577877" y="97"/>
                    </a:moveTo>
                    <a:cubicBezTo>
                      <a:pt x="553459" y="255731"/>
                      <a:pt x="307305" y="459162"/>
                      <a:pt x="0" y="476178"/>
                    </a:cubicBezTo>
                    <a:lnTo>
                      <a:pt x="0" y="357831"/>
                    </a:lnTo>
                    <a:lnTo>
                      <a:pt x="92692" y="357831"/>
                    </a:lnTo>
                    <a:lnTo>
                      <a:pt x="92692" y="93352"/>
                    </a:lnTo>
                    <a:lnTo>
                      <a:pt x="356343" y="93352"/>
                    </a:lnTo>
                    <a:lnTo>
                      <a:pt x="356343" y="0"/>
                    </a:lnTo>
                    <a:lnTo>
                      <a:pt x="577877" y="0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C71C805-7AEC-3693-4D0D-0F0F9EB277B1}"/>
                  </a:ext>
                </a:extLst>
              </p:cNvPr>
              <p:cNvSpPr/>
              <p:nvPr/>
            </p:nvSpPr>
            <p:spPr>
              <a:xfrm>
                <a:off x="4776791" y="2981203"/>
                <a:ext cx="577877" cy="476081"/>
              </a:xfrm>
              <a:custGeom>
                <a:avLst/>
                <a:gdLst>
                  <a:gd name="connsiteX0" fmla="*/ 0 w 577877"/>
                  <a:gd name="connsiteY0" fmla="*/ 0 h 476081"/>
                  <a:gd name="connsiteX1" fmla="*/ 577877 w 577877"/>
                  <a:gd name="connsiteY1" fmla="*/ 476082 h 476081"/>
                  <a:gd name="connsiteX2" fmla="*/ 356343 w 577877"/>
                  <a:gd name="connsiteY2" fmla="*/ 476082 h 476081"/>
                  <a:gd name="connsiteX3" fmla="*/ 356343 w 577877"/>
                  <a:gd name="connsiteY3" fmla="*/ 385711 h 476081"/>
                  <a:gd name="connsiteX4" fmla="*/ 93076 w 577877"/>
                  <a:gd name="connsiteY4" fmla="*/ 385711 h 476081"/>
                  <a:gd name="connsiteX5" fmla="*/ 93268 w 577877"/>
                  <a:gd name="connsiteY5" fmla="*/ 118348 h 476081"/>
                  <a:gd name="connsiteX6" fmla="*/ 0 w 577877"/>
                  <a:gd name="connsiteY6" fmla="*/ 118348 h 476081"/>
                  <a:gd name="connsiteX7" fmla="*/ 0 w 577877"/>
                  <a:gd name="connsiteY7" fmla="*/ 0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081">
                    <a:moveTo>
                      <a:pt x="0" y="0"/>
                    </a:moveTo>
                    <a:cubicBezTo>
                      <a:pt x="307305" y="17017"/>
                      <a:pt x="553459" y="220447"/>
                      <a:pt x="577877" y="476082"/>
                    </a:cubicBezTo>
                    <a:lnTo>
                      <a:pt x="356343" y="476082"/>
                    </a:lnTo>
                    <a:lnTo>
                      <a:pt x="356343" y="385711"/>
                    </a:lnTo>
                    <a:lnTo>
                      <a:pt x="93076" y="385711"/>
                    </a:lnTo>
                    <a:lnTo>
                      <a:pt x="93268" y="118348"/>
                    </a:lnTo>
                    <a:lnTo>
                      <a:pt x="0" y="118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709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7F9880-087F-3961-3604-0117A53400A0}"/>
              </a:ext>
            </a:extLst>
          </p:cNvPr>
          <p:cNvSpPr/>
          <p:nvPr userDrawn="1"/>
        </p:nvSpPr>
        <p:spPr>
          <a:xfrm>
            <a:off x="0" y="2162175"/>
            <a:ext cx="12192000" cy="2457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3888" y="2771774"/>
            <a:ext cx="10348912" cy="657225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7" y="3602039"/>
            <a:ext cx="10348911" cy="4365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9423807" y="6406763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8B91E53F-BE4B-4C31-9F28-A1ACF24B2494}" type="datetime4">
              <a:rPr lang="is-IS" smtClean="0"/>
              <a:t>25. ágúst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16200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C1CA3-6480-5181-21D2-2A94379CCB52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10000"/>
          </a:blip>
          <a:srcRect t="34406" b="35352"/>
          <a:stretch/>
        </p:blipFill>
        <p:spPr>
          <a:xfrm>
            <a:off x="0" y="2162175"/>
            <a:ext cx="12191996" cy="2457450"/>
          </a:xfrm>
          <a:custGeom>
            <a:avLst/>
            <a:gdLst>
              <a:gd name="connsiteX0" fmla="*/ 0 w 12191996"/>
              <a:gd name="connsiteY0" fmla="*/ 0 h 2457450"/>
              <a:gd name="connsiteX1" fmla="*/ 12191996 w 12191996"/>
              <a:gd name="connsiteY1" fmla="*/ 0 h 2457450"/>
              <a:gd name="connsiteX2" fmla="*/ 12191996 w 12191996"/>
              <a:gd name="connsiteY2" fmla="*/ 2457450 h 2457450"/>
              <a:gd name="connsiteX3" fmla="*/ 0 w 1219199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6" h="2457450">
                <a:moveTo>
                  <a:pt x="0" y="0"/>
                </a:moveTo>
                <a:lnTo>
                  <a:pt x="12191996" y="0"/>
                </a:lnTo>
                <a:lnTo>
                  <a:pt x="12191996" y="2457450"/>
                </a:lnTo>
                <a:lnTo>
                  <a:pt x="0" y="245745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A90606D-FD0E-3F0A-CAFA-116674EA2D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771774"/>
            <a:ext cx="10348912" cy="657225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7027B9B-B177-C08E-1BC9-6F5CFC0536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3602039"/>
            <a:ext cx="10348911" cy="4365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1533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Slide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6472237" cy="2306637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6472237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F29E510A-DBD2-4F0C-804B-519E54C00B6A}" type="datetime4">
              <a:rPr lang="is-IS" smtClean="0"/>
              <a:t>25. ágúst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92464AA-9C62-8007-D564-E82295DFAC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8620" y="1212691"/>
            <a:ext cx="3513772" cy="4432617"/>
          </a:xfrm>
          <a:pattFill prst="pct75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</p:spTree>
    <p:extLst>
      <p:ext uri="{BB962C8B-B14F-4D97-AF65-F5344CB8AC3E}">
        <p14:creationId xmlns:p14="http://schemas.microsoft.com/office/powerpoint/2010/main" val="2784780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a Picture Doo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6472237" cy="23066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en-US"/>
              <a:t>Efni fyrirlesturs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6472237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Nafn</a:t>
            </a:r>
            <a:r>
              <a:rPr lang="en-US"/>
              <a:t> og titill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37C1F730-B288-435F-9B22-38F240C0D0EE}" type="datetime4">
              <a:rPr lang="is-IS" smtClean="0"/>
              <a:t>25. ágúst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1FE1BA25-9A46-7562-CA7D-557BAC653F24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1309712" y="0"/>
                </a:moveTo>
                <a:lnTo>
                  <a:pt x="0" y="750493"/>
                </a:lnTo>
                <a:lnTo>
                  <a:pt x="0" y="2251468"/>
                </a:lnTo>
                <a:lnTo>
                  <a:pt x="1309712" y="3001962"/>
                </a:lnTo>
                <a:lnTo>
                  <a:pt x="2619438" y="2251468"/>
                </a:lnTo>
                <a:lnTo>
                  <a:pt x="2619438" y="750493"/>
                </a:lnTo>
                <a:lnTo>
                  <a:pt x="1309712" y="0"/>
                </a:lnTo>
                <a:close/>
              </a:path>
            </a:pathLst>
          </a:custGeom>
          <a:solidFill>
            <a:schemeClr val="tx2">
              <a:alpha val="42999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53E5AAA-7A65-6E5C-2808-4DE70551A923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0" y="750493"/>
                </a:moveTo>
                <a:lnTo>
                  <a:pt x="1309712" y="0"/>
                </a:lnTo>
                <a:lnTo>
                  <a:pt x="2619438" y="750493"/>
                </a:lnTo>
                <a:lnTo>
                  <a:pt x="2619438" y="2251468"/>
                </a:lnTo>
                <a:lnTo>
                  <a:pt x="1309712" y="3001962"/>
                </a:lnTo>
                <a:lnTo>
                  <a:pt x="0" y="2251468"/>
                </a:lnTo>
                <a:lnTo>
                  <a:pt x="0" y="7504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299516B6-F4B2-2C6E-1ADB-47F2A8A84A05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963726" y="0"/>
                </a:moveTo>
                <a:lnTo>
                  <a:pt x="0" y="552234"/>
                </a:lnTo>
                <a:lnTo>
                  <a:pt x="0" y="1656702"/>
                </a:lnTo>
                <a:lnTo>
                  <a:pt x="963726" y="2208923"/>
                </a:lnTo>
                <a:lnTo>
                  <a:pt x="1927466" y="1656702"/>
                </a:lnTo>
                <a:lnTo>
                  <a:pt x="1927466" y="552234"/>
                </a:lnTo>
                <a:lnTo>
                  <a:pt x="963726" y="0"/>
                </a:lnTo>
                <a:close/>
              </a:path>
            </a:pathLst>
          </a:custGeom>
          <a:solidFill>
            <a:schemeClr val="tx2">
              <a:alpha val="42999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860BFCC-F770-EECD-6C88-71AD93212101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0" y="552234"/>
                </a:moveTo>
                <a:lnTo>
                  <a:pt x="963726" y="0"/>
                </a:lnTo>
                <a:lnTo>
                  <a:pt x="1927466" y="552234"/>
                </a:lnTo>
                <a:lnTo>
                  <a:pt x="1927466" y="1656702"/>
                </a:lnTo>
                <a:lnTo>
                  <a:pt x="963726" y="2208923"/>
                </a:lnTo>
                <a:lnTo>
                  <a:pt x="0" y="1656702"/>
                </a:lnTo>
                <a:lnTo>
                  <a:pt x="0" y="552234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6B6175E3-2CA5-085B-47EA-9F88353E8A71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1511528" y="0"/>
                </a:moveTo>
                <a:lnTo>
                  <a:pt x="0" y="872693"/>
                </a:lnTo>
                <a:lnTo>
                  <a:pt x="0" y="2618092"/>
                </a:lnTo>
                <a:lnTo>
                  <a:pt x="1511528" y="3490785"/>
                </a:lnTo>
                <a:lnTo>
                  <a:pt x="3023069" y="2618092"/>
                </a:lnTo>
                <a:lnTo>
                  <a:pt x="3023069" y="872693"/>
                </a:lnTo>
                <a:lnTo>
                  <a:pt x="1511528" y="0"/>
                </a:lnTo>
                <a:close/>
              </a:path>
            </a:pathLst>
          </a:custGeom>
          <a:solidFill>
            <a:schemeClr val="tx2">
              <a:alpha val="61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C00F20-4010-9D9C-5887-C639150D1975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0" y="872693"/>
                </a:moveTo>
                <a:lnTo>
                  <a:pt x="1511528" y="0"/>
                </a:lnTo>
                <a:lnTo>
                  <a:pt x="3023069" y="872693"/>
                </a:lnTo>
                <a:lnTo>
                  <a:pt x="3023069" y="2618092"/>
                </a:lnTo>
                <a:lnTo>
                  <a:pt x="1511528" y="3490785"/>
                </a:lnTo>
                <a:lnTo>
                  <a:pt x="0" y="2618092"/>
                </a:lnTo>
                <a:lnTo>
                  <a:pt x="0" y="8726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D6A014D-ACBE-F85C-37B8-34C02A1A5A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23673" y="620478"/>
            <a:ext cx="4112312" cy="4748551"/>
          </a:xfrm>
          <a:custGeom>
            <a:avLst/>
            <a:gdLst>
              <a:gd name="connsiteX0" fmla="*/ 2056147 w 4112312"/>
              <a:gd name="connsiteY0" fmla="*/ 0 h 4748551"/>
              <a:gd name="connsiteX1" fmla="*/ 4112312 w 4112312"/>
              <a:gd name="connsiteY1" fmla="*/ 1187133 h 4748551"/>
              <a:gd name="connsiteX2" fmla="*/ 4112312 w 4112312"/>
              <a:gd name="connsiteY2" fmla="*/ 3561418 h 4748551"/>
              <a:gd name="connsiteX3" fmla="*/ 2056147 w 4112312"/>
              <a:gd name="connsiteY3" fmla="*/ 4748551 h 4748551"/>
              <a:gd name="connsiteX4" fmla="*/ 0 w 4112312"/>
              <a:gd name="connsiteY4" fmla="*/ 3561418 h 4748551"/>
              <a:gd name="connsiteX5" fmla="*/ 0 w 4112312"/>
              <a:gd name="connsiteY5" fmla="*/ 1187133 h 4748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2312" h="4748551">
                <a:moveTo>
                  <a:pt x="2056147" y="0"/>
                </a:moveTo>
                <a:lnTo>
                  <a:pt x="4112312" y="1187133"/>
                </a:lnTo>
                <a:lnTo>
                  <a:pt x="4112312" y="3561418"/>
                </a:lnTo>
                <a:lnTo>
                  <a:pt x="2056147" y="4748551"/>
                </a:lnTo>
                <a:lnTo>
                  <a:pt x="0" y="3561418"/>
                </a:lnTo>
                <a:lnTo>
                  <a:pt x="0" y="1187133"/>
                </a:lnTo>
                <a:close/>
              </a:path>
            </a:pathLst>
          </a:custGeom>
          <a:pattFill prst="pct75">
            <a:fgClr>
              <a:schemeClr val="accent1"/>
            </a:fgClr>
            <a:bgClr>
              <a:schemeClr val="bg1"/>
            </a:bgClr>
          </a:pattFill>
          <a:ln w="50800">
            <a:solidFill>
              <a:srgbClr val="FFFFFF"/>
            </a:solidFill>
          </a:ln>
        </p:spPr>
        <p:txBody>
          <a:bodyPr wrap="square" tIns="0" bIns="864000" anchor="ctr">
            <a:noAutofit/>
          </a:bodyPr>
          <a:lstStyle>
            <a:lvl1pPr marL="0" indent="0" algn="ctr">
              <a:buNone/>
              <a:defRPr lang="is-IS"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</p:spTree>
    <p:extLst>
      <p:ext uri="{BB962C8B-B14F-4D97-AF65-F5344CB8AC3E}">
        <p14:creationId xmlns:p14="http://schemas.microsoft.com/office/powerpoint/2010/main" val="4280773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43528-84C9-4DDE-89DC-8BF0D177F57C}" type="datetime4">
              <a:rPr lang="is-IS" smtClean="0"/>
              <a:t>25. ágúst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2254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Headlin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6B3CB-746C-489C-A4DE-92BD90012B5A}" type="datetime4">
              <a:rPr lang="is-IS" smtClean="0"/>
              <a:t>25. ágúst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FD6084E-24BC-F9CC-EADD-0408420672BF}"/>
              </a:ext>
            </a:extLst>
          </p:cNvPr>
          <p:cNvGrpSpPr/>
          <p:nvPr userDrawn="1"/>
        </p:nvGrpSpPr>
        <p:grpSpPr>
          <a:xfrm>
            <a:off x="345622" y="224279"/>
            <a:ext cx="1634039" cy="428399"/>
            <a:chOff x="345622" y="224279"/>
            <a:chExt cx="1634039" cy="428399"/>
          </a:xfrm>
        </p:grpSpPr>
        <p:grpSp>
          <p:nvGrpSpPr>
            <p:cNvPr id="96" name="Graphic 24">
              <a:extLst>
                <a:ext uri="{FF2B5EF4-FFF2-40B4-BE49-F238E27FC236}">
                  <a16:creationId xmlns:a16="http://schemas.microsoft.com/office/drawing/2014/main" id="{408FDD32-009B-F9D7-B2E3-EC8D41DD5C42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445BAA37-86A0-DC48-554B-37BFE57AC317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C328A48-9BE0-71C2-8660-37526E2D6604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B15E094-7908-DFAF-8F55-83E84C62323F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4ECF518B-C604-9A9B-0DAA-C8D5071317E6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63D817CA-09E4-4EE9-2881-B9DBF1CEFB0A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8707D83-E61D-D26F-DC33-11D49D22623D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19973ED8-0AFE-0A73-E665-A8CA34E38FCE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2545AC46-8739-17CC-67E3-88163B2BFFCC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6C1E5862-2195-814F-396B-3A0BB607F79D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C8DFDAE8-0A61-FD33-7710-B0E34066D428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8A59579E-640D-0202-7545-4FE6638C5686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B6CCC159-8994-6F8F-EEB3-54441651E531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A1A4505-B88F-54D3-8EED-F759FDDCE88A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3AB1783-1FD9-52CE-9197-A2D32EA37533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C3B2C0DA-B77F-F47E-75B7-9C88870EB864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C7A07232-B452-AC32-8DF2-86D72E0A4B93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593E9223-C5C0-F446-C4F4-E7571824B8CC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33E1B380-EDEA-7327-5429-1757A3B1A8B2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6DF189D-21B7-1815-EE17-5CF9A11F907D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75FB7CF-B9D4-739C-261F-285E5C8E4125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09C372F-3AF4-3E47-D7E9-C4FF2A73F764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9C726E7-5C47-C361-D1D4-5BF4E43EBE90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101" name="Graphic 24">
              <a:extLst>
                <a:ext uri="{FF2B5EF4-FFF2-40B4-BE49-F238E27FC236}">
                  <a16:creationId xmlns:a16="http://schemas.microsoft.com/office/drawing/2014/main" id="{23601500-816B-DA4A-A723-EEBDA49CE0D2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97DF95E6-E242-D880-F27B-811742E3CEC0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89B45DFE-3E70-2E60-CF10-68F972F454DC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3336373-2E56-87C5-337A-88AAFC7543F5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87598997-ED6D-71B0-9657-DC106348667B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1470AF56-12C5-8B3C-72BC-C598EEB254EC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3DFF6293-772D-48B7-C483-E29B0FBC0BE0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0ABDD3BE-C462-DA48-B4F6-D6EEF5A5E714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41B4A60A-EB93-FE43-AB29-281D9631CE55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CF961BC-8007-4E31-EAE1-07B4D954B89A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994E6372-0E72-389B-7FF6-C4B0917E1E92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9376ADF2-123D-7D50-9B8A-359F81363814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6384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and Text (animat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43528-84C9-4DDE-89DC-8BF0D177F57C}" type="datetime4">
              <a:rPr lang="is-IS" smtClean="0"/>
              <a:t>25. ágúst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0822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DEB5E9-3756-694A-6D13-0D7887BEA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8534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E6595-7AD8-1709-1E02-FF3AA5E69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371" y="1989138"/>
            <a:ext cx="10896600" cy="41878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39352-AC47-37BA-F7E5-425422C4A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29725" y="6349998"/>
            <a:ext cx="23034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68A2E8D-3E3D-43F3-B088-78EA0F06CC38}" type="datetime4">
              <a:rPr lang="is-IS" smtClean="0"/>
              <a:t>25. ágúst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F586F-E8FF-EF81-CC3F-9224B50AD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6341" y="6356349"/>
            <a:ext cx="8260034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>
              <a:defRPr sz="10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algn="l"/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11B3B-30A5-B9F3-5112-A39EEC427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659" y="6356350"/>
            <a:ext cx="3456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60D125-EB32-7505-8841-54A54825775C}"/>
              </a:ext>
            </a:extLst>
          </p:cNvPr>
          <p:cNvCxnSpPr>
            <a:cxnSpLocks/>
          </p:cNvCxnSpPr>
          <p:nvPr userDrawn="1"/>
        </p:nvCxnSpPr>
        <p:spPr>
          <a:xfrm>
            <a:off x="2133600" y="468086"/>
            <a:ext cx="93943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C6FA07B-8D3D-A10E-6E11-1CB4264128AD}"/>
              </a:ext>
            </a:extLst>
          </p:cNvPr>
          <p:cNvGrpSpPr/>
          <p:nvPr userDrawn="1"/>
        </p:nvGrpSpPr>
        <p:grpSpPr>
          <a:xfrm>
            <a:off x="345622" y="224279"/>
            <a:ext cx="1634039" cy="428399"/>
            <a:chOff x="345622" y="224279"/>
            <a:chExt cx="1634039" cy="428399"/>
          </a:xfrm>
        </p:grpSpPr>
        <p:grpSp>
          <p:nvGrpSpPr>
            <p:cNvPr id="44" name="Graphic 24">
              <a:extLst>
                <a:ext uri="{FF2B5EF4-FFF2-40B4-BE49-F238E27FC236}">
                  <a16:creationId xmlns:a16="http://schemas.microsoft.com/office/drawing/2014/main" id="{B5F995CE-1715-47A7-02E1-5E93FEE73135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5D3D604-5FEF-E7E2-61A7-EC23937E06DF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7226E1B-D629-165F-63E0-B05DB4E08906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E38B824-5A04-6D88-BD99-D1EA31C71A4E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22EBF88-8B05-76AA-6E02-2C0260D1DFB0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7CF2DF04-4E56-9659-BAF6-BB2E16D45323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036A577-870A-4EC5-579C-8A39C5849A28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1EE5817-27ED-A450-1F8F-73F89179796A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49A422F-3CE2-F892-CB08-49ECAB743AF1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41C4A66-AFC8-BC31-8036-C5BA6C31D9C8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9E50D15-3D8B-03B8-36A4-1A01D49B4413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E54C494-7207-3F9B-DBD3-3C6FD4913414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7367F22-62B5-C859-8488-D30E9808F50A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8CAB243-E606-850D-B7D5-690933C9A375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68794D2-8FC4-7DC9-985C-18B6560C0345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7604CDF-2A3F-DC4A-4EAC-1C305476F88F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3998300-1BED-E2B9-CEF3-996517142729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AC301259-C4D8-40B4-429D-8634BE49DD74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263EA1A5-6ED1-A2FE-BD38-44D4AA61AFC2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515385-ADCC-968B-5895-B65D682AE7AE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6D0D0F4-1A2F-C6B0-128E-2431ABCE7626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ACF4936-01C7-B9FF-EBEC-F4B385CE6420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48960A2-890B-47AD-EFA3-A86CE9B1316C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67" name="Graphic 24">
              <a:extLst>
                <a:ext uri="{FF2B5EF4-FFF2-40B4-BE49-F238E27FC236}">
                  <a16:creationId xmlns:a16="http://schemas.microsoft.com/office/drawing/2014/main" id="{703AA44D-B544-5045-1F83-EDD6641554DC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D193FC0-9D05-ECDD-1077-377246BD0777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DDBBB96-7179-F19A-C9D6-15824DFEDBA2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D4BC26B-096E-5EF9-A159-4C7927BD4981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600416C-D8AC-3B77-98F8-BCCDC8412A2E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38283CC-B722-3B12-E569-75DD56BE9F75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D013715-99BD-7590-A777-F67916EE3702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C44A1E98-E1F7-38F2-ADB2-CEE5EE7BBF1D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F6EF06DF-8311-CD75-CB32-F9879368FB9B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FC3166B-B318-3664-6754-72DDBA680FF1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9924B08C-01FC-EE84-661E-20D830CF10D1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72AD6948-B4B1-3E4D-2B06-74B87CF8EB70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414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77" r:id="rId2"/>
    <p:sldLayoutId id="2147483685" r:id="rId3"/>
    <p:sldLayoutId id="2147483684" r:id="rId4"/>
    <p:sldLayoutId id="2147483688" r:id="rId5"/>
    <p:sldLayoutId id="2147483690" r:id="rId6"/>
    <p:sldLayoutId id="2147483691" r:id="rId7"/>
    <p:sldLayoutId id="2147483701" r:id="rId8"/>
    <p:sldLayoutId id="2147483702" r:id="rId9"/>
    <p:sldLayoutId id="2147483693" r:id="rId10"/>
    <p:sldLayoutId id="2147483694" r:id="rId11"/>
    <p:sldLayoutId id="2147483700" r:id="rId12"/>
    <p:sldLayoutId id="2147483698" r:id="rId13"/>
    <p:sldLayoutId id="2147483699" r:id="rId14"/>
    <p:sldLayoutId id="2147483697" r:id="rId15"/>
    <p:sldLayoutId id="2147483696" r:id="rId16"/>
    <p:sldLayoutId id="2147483695" r:id="rId17"/>
    <p:sldLayoutId id="2147483667" r:id="rId18"/>
    <p:sldLayoutId id="2147483678" r:id="rId19"/>
    <p:sldLayoutId id="2147483673" r:id="rId20"/>
    <p:sldLayoutId id="214748367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9388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78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9388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85825" indent="-1714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is-IS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65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orient="horz" pos="1071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orient="horz" pos="1253" userDrawn="1">
          <p15:clr>
            <a:srgbClr val="F26B43"/>
          </p15:clr>
        </p15:guide>
        <p15:guide id="8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8AF6CD-CC93-02D3-05C7-1ACF26435D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041" y="4977634"/>
            <a:ext cx="10425932" cy="692497"/>
          </a:xfrm>
        </p:spPr>
        <p:txBody>
          <a:bodyPr wrap="none" anchor="t">
            <a:spAutoFit/>
          </a:bodyPr>
          <a:lstStyle/>
          <a:p>
            <a:pPr algn="ctr"/>
            <a:r>
              <a:rPr lang="is-IS"/>
              <a:t>Landspítali – University Hospital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155222D-9E19-4C09-AE2A-F0F288278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66" y="5722751"/>
            <a:ext cx="65" cy="276999"/>
          </a:xfrm>
        </p:spPr>
        <p:txBody>
          <a:bodyPr wrap="none">
            <a:spAutoFit/>
          </a:bodyPr>
          <a:lstStyle/>
          <a:p>
            <a:pPr algn="ctr"/>
            <a:endParaRPr lang="is-IS" sz="180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7F02881-FDBD-87B4-0782-EC007F66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58805" y="6088130"/>
            <a:ext cx="1274387" cy="276999"/>
          </a:xfrm>
        </p:spPr>
        <p:txBody>
          <a:bodyPr wrap="none" anchor="t">
            <a:spAutoFit/>
          </a:bodyPr>
          <a:lstStyle/>
          <a:p>
            <a:pPr algn="ctr"/>
            <a:fld id="{208F719F-79E4-4E3F-BE09-8543F4817A9D}" type="datetime4">
              <a:rPr lang="is-IS" sz="1800" smtClean="0"/>
              <a:pPr algn="ctr"/>
              <a:t>25. ágúst 2025</a:t>
            </a:fld>
            <a:endParaRPr lang="is-IS" sz="1800"/>
          </a:p>
        </p:txBody>
      </p:sp>
      <p:pic>
        <p:nvPicPr>
          <p:cNvPr id="9" name="Picture 8" descr="A picture containing text, posing, office, colorful&#10;&#10;Description automatically generated">
            <a:extLst>
              <a:ext uri="{FF2B5EF4-FFF2-40B4-BE49-F238E27FC236}">
                <a16:creationId xmlns:a16="http://schemas.microsoft.com/office/drawing/2014/main" id="{13F5A34C-5257-27D9-0739-428C529F7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7" y="78684"/>
            <a:ext cx="11886934" cy="465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25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7"/>
          <p:cNvSpPr/>
          <p:nvPr/>
        </p:nvSpPr>
        <p:spPr>
          <a:xfrm>
            <a:off x="378823" y="1536290"/>
            <a:ext cx="4256236" cy="378541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1" name="Google Shape;311;p27" descr="Capture4.JPG"/>
          <p:cNvPicPr preferRelativeResize="0"/>
          <p:nvPr/>
        </p:nvPicPr>
        <p:blipFill rotWithShape="1">
          <a:blip r:embed="rId3"/>
          <a:srcRect l="10266" t="-2" r="7914"/>
          <a:stretch/>
        </p:blipFill>
        <p:spPr>
          <a:xfrm>
            <a:off x="5253808" y="1975305"/>
            <a:ext cx="6938192" cy="4450455"/>
          </a:xfrm>
          <a:prstGeom prst="rect">
            <a:avLst/>
          </a:prstGeom>
          <a:noFill/>
          <a:effectLst/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4075914E-8994-B4E2-49AB-AE6D350C0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is-IS"/>
              <a:t>Landspitali</a:t>
            </a:r>
            <a:br>
              <a:rPr lang="is-IS"/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S PGothic" pitchFamily="34" charset="-128"/>
                <a:cs typeface="Arial" panose="020B0604020202020204" pitchFamily="34" charset="0"/>
                <a:sym typeface="Arial"/>
              </a:rPr>
              <a:t>The only university hospital and largest organization in Iceland</a:t>
            </a:r>
            <a:endParaRPr lang="is-IS" sz="2000" b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5D5C89-F9EF-E2A0-52D6-21C1D194B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1989139"/>
            <a:ext cx="4256237" cy="4324576"/>
          </a:xfrm>
        </p:spPr>
        <p:txBody>
          <a:bodyPr wrap="square"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6.600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employees 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2.000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students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in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100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buildings 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on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sites in the capital area of Reykjavík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New CEO in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2008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2010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2014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and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2022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Major reorganization in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2009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2015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2019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and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2023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Created by a series of mergers in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1996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and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2011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Landspitali - Hringbraut</a:t>
            </a:r>
          </a:p>
        </p:txBody>
      </p:sp>
    </p:spTree>
    <p:extLst>
      <p:ext uri="{BB962C8B-B14F-4D97-AF65-F5344CB8AC3E}">
        <p14:creationId xmlns:p14="http://schemas.microsoft.com/office/powerpoint/2010/main" val="3108741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Landspitali - Fossvogur</a:t>
            </a:r>
          </a:p>
        </p:txBody>
      </p:sp>
    </p:spTree>
    <p:extLst>
      <p:ext uri="{BB962C8B-B14F-4D97-AF65-F5344CB8AC3E}">
        <p14:creationId xmlns:p14="http://schemas.microsoft.com/office/powerpoint/2010/main" val="2713858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D5F35A2-EE98-AF2C-753E-5627D5005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28953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0CAA2-4537-5EA3-4792-DF08BD130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Landspitali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50255-B1F3-6F6C-10A6-19FF4CF72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lvl="0"/>
            <a:r>
              <a:rPr lang="is-IS" b="1">
                <a:latin typeface="+mj-lt"/>
              </a:rPr>
              <a:t>40 medical specialities</a:t>
            </a:r>
            <a:endParaRPr lang="en-US">
              <a:latin typeface="+mj-lt"/>
            </a:endParaRPr>
          </a:p>
          <a:p>
            <a:pPr lvl="1"/>
            <a:r>
              <a:rPr lang="is-IS">
                <a:latin typeface="+mj-lt"/>
              </a:rPr>
              <a:t>Many subspecialities</a:t>
            </a:r>
            <a:endParaRPr lang="en-US">
              <a:latin typeface="+mj-lt"/>
            </a:endParaRPr>
          </a:p>
          <a:p>
            <a:pPr lvl="0"/>
            <a:r>
              <a:rPr lang="is-IS" b="1">
                <a:latin typeface="+mj-lt"/>
              </a:rPr>
              <a:t>Medical speciality training abroad</a:t>
            </a:r>
            <a:endParaRPr lang="en-US">
              <a:latin typeface="+mj-lt"/>
            </a:endParaRPr>
          </a:p>
          <a:p>
            <a:pPr lvl="1"/>
            <a:r>
              <a:rPr lang="is-IS">
                <a:latin typeface="+mj-lt"/>
              </a:rPr>
              <a:t>Mostly in Sweden, Norway, USA, UK, The Netherlands</a:t>
            </a:r>
            <a:endParaRPr lang="en-US">
              <a:latin typeface="+mj-lt"/>
            </a:endParaRPr>
          </a:p>
          <a:p>
            <a:pPr lvl="0"/>
            <a:r>
              <a:rPr lang="is-IS" b="1">
                <a:latin typeface="+mj-lt"/>
              </a:rPr>
              <a:t>Very few patients sent abroad for treatments</a:t>
            </a:r>
            <a:endParaRPr lang="en-US">
              <a:latin typeface="+mj-lt"/>
            </a:endParaRPr>
          </a:p>
          <a:p>
            <a:pPr lvl="1"/>
            <a:r>
              <a:rPr lang="is-IS">
                <a:latin typeface="+mj-lt"/>
              </a:rPr>
              <a:t>Some heart surgery, some stem cell treatments, PET and solid organ transplants (excl. renal transplants)</a:t>
            </a:r>
            <a:endParaRPr lang="en-US">
              <a:latin typeface="+mj-lt"/>
            </a:endParaRPr>
          </a:p>
          <a:p>
            <a:pPr lvl="0"/>
            <a:r>
              <a:rPr lang="is-IS" b="1">
                <a:latin typeface="+mj-lt"/>
              </a:rPr>
              <a:t>Good clinical results</a:t>
            </a:r>
            <a:endParaRPr lang="en-US">
              <a:latin typeface="+mj-lt"/>
            </a:endParaRPr>
          </a:p>
          <a:p>
            <a:pPr lvl="0"/>
            <a:r>
              <a:rPr lang="is-IS" b="1">
                <a:latin typeface="+mj-lt"/>
              </a:rPr>
              <a:t>A third of the population served in 2024</a:t>
            </a:r>
            <a:endParaRPr lang="en-US">
              <a:latin typeface="+mj-lt"/>
            </a:endParaRPr>
          </a:p>
          <a:p>
            <a:pPr lvl="0"/>
            <a:r>
              <a:rPr lang="is-IS" b="1">
                <a:latin typeface="+mj-lt"/>
              </a:rPr>
              <a:t>Approximately 2.000 students per year</a:t>
            </a:r>
          </a:p>
          <a:p>
            <a:pPr lvl="0"/>
            <a:r>
              <a:rPr lang="is-IS" b="1">
                <a:latin typeface="+mj-lt"/>
              </a:rPr>
              <a:t>2024 Budget approx. 117 billion ISK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+mj-lt"/>
              </a:rPr>
              <a:t>848 million USD  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+mj-lt"/>
              </a:rPr>
              <a:t>784 million EUR</a:t>
            </a:r>
          </a:p>
        </p:txBody>
      </p:sp>
    </p:spTree>
    <p:extLst>
      <p:ext uri="{BB962C8B-B14F-4D97-AF65-F5344CB8AC3E}">
        <p14:creationId xmlns:p14="http://schemas.microsoft.com/office/powerpoint/2010/main" val="3838960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1" y="893914"/>
            <a:ext cx="10896600" cy="85341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>
                <a:ea typeface="+mj-ea"/>
              </a:rPr>
              <a:t>Clinical service</a:t>
            </a:r>
            <a:endParaRPr lang="en-US" dirty="0">
              <a:ea typeface="+mj-ea"/>
            </a:endParaRPr>
          </a:p>
        </p:txBody>
      </p:sp>
      <p:graphicFrame>
        <p:nvGraphicFramePr>
          <p:cNvPr id="31" name="Content Placeholder 2">
            <a:extLst>
              <a:ext uri="{FF2B5EF4-FFF2-40B4-BE49-F238E27FC236}">
                <a16:creationId xmlns:a16="http://schemas.microsoft.com/office/drawing/2014/main" id="{9CFC74D0-122A-400F-951F-C0F79D6C448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90775152"/>
              </p:ext>
            </p:extLst>
          </p:nvPr>
        </p:nvGraphicFramePr>
        <p:xfrm>
          <a:off x="1500981" y="2231195"/>
          <a:ext cx="9190038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9FE87-F927-4748-8232-5CF0A310F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The year 2024 at Landspitali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7AEB4F-E1DC-05A7-502A-0F3D64C94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3"/>
          <a:stretch>
            <a:fillRect/>
          </a:stretch>
        </p:blipFill>
        <p:spPr>
          <a:xfrm>
            <a:off x="216725" y="1895476"/>
            <a:ext cx="11445192" cy="489778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42949" y="1989138"/>
            <a:ext cx="10785022" cy="4382633"/>
          </a:xfrm>
        </p:spPr>
        <p:txBody>
          <a:bodyPr wrap="square" numCol="2" spcCol="360000">
            <a:noAutofit/>
          </a:bodyPr>
          <a:lstStyle/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630</a:t>
            </a:r>
            <a:r>
              <a:rPr lang="en-US" sz="2200">
                <a:cs typeface="Arial" panose="020B0604020202020204" pitchFamily="34" charset="0"/>
              </a:rPr>
              <a:t> inpatients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2.277</a:t>
            </a:r>
            <a:r>
              <a:rPr lang="en-US" sz="2200">
                <a:cs typeface="Arial" panose="020B0604020202020204" pitchFamily="34" charset="0"/>
              </a:rPr>
              <a:t> day- and outpatient services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73</a:t>
            </a:r>
            <a:r>
              <a:rPr lang="en-US" sz="2200">
                <a:cs typeface="Arial" panose="020B0604020202020204" pitchFamily="34" charset="0"/>
              </a:rPr>
              <a:t> new admissions 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9.790</a:t>
            </a:r>
            <a:r>
              <a:rPr lang="en-US" sz="2200">
                <a:cs typeface="Arial" panose="020B0604020202020204" pitchFamily="34" charset="0"/>
              </a:rPr>
              <a:t> laboratory tests 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477</a:t>
            </a:r>
            <a:r>
              <a:rPr lang="en-US" sz="2200">
                <a:cs typeface="Arial" panose="020B0604020202020204" pitchFamily="34" charset="0"/>
              </a:rPr>
              <a:t> visits to physio- and occupational therapists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259</a:t>
            </a:r>
            <a:r>
              <a:rPr lang="en-US" sz="2200">
                <a:cs typeface="Arial" panose="020B0604020202020204" pitchFamily="34" charset="0"/>
              </a:rPr>
              <a:t> emergency unit visits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40</a:t>
            </a:r>
            <a:r>
              <a:rPr lang="en-US" sz="2200">
                <a:cs typeface="Arial" panose="020B0604020202020204" pitchFamily="34" charset="0"/>
              </a:rPr>
              <a:t> surgical procedures 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9</a:t>
            </a:r>
            <a:r>
              <a:rPr lang="en-US" sz="2200">
                <a:cs typeface="Arial" panose="020B0604020202020204" pitchFamily="34" charset="0"/>
              </a:rPr>
              <a:t> babies born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44</a:t>
            </a:r>
            <a:r>
              <a:rPr lang="en-US" sz="2200">
                <a:cs typeface="Arial" panose="020B0604020202020204" pitchFamily="34" charset="0"/>
              </a:rPr>
              <a:t> pediatric emergency visits 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7</a:t>
            </a:r>
            <a:r>
              <a:rPr lang="en-US" sz="2200">
                <a:cs typeface="Arial" panose="020B0604020202020204" pitchFamily="34" charset="0"/>
              </a:rPr>
              <a:t> cardiac catheterizations 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33</a:t>
            </a:r>
            <a:r>
              <a:rPr lang="en-US" sz="2200">
                <a:cs typeface="Arial" panose="020B0604020202020204" pitchFamily="34" charset="0"/>
              </a:rPr>
              <a:t> patients in dialysis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221</a:t>
            </a:r>
            <a:r>
              <a:rPr lang="en-US" sz="2200">
                <a:cs typeface="Arial" panose="020B0604020202020204" pitchFamily="34" charset="0"/>
              </a:rPr>
              <a:t> outpatient mental health services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12</a:t>
            </a:r>
            <a:r>
              <a:rPr lang="en-US" sz="2200">
                <a:cs typeface="Arial" panose="020B0604020202020204" pitchFamily="34" charset="0"/>
              </a:rPr>
              <a:t> patients in intensive-care units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3.700</a:t>
            </a:r>
            <a:r>
              <a:rPr lang="en-US" sz="2200">
                <a:cs typeface="Arial" panose="020B0604020202020204" pitchFamily="34" charset="0"/>
              </a:rPr>
              <a:t>  employees at work</a:t>
            </a:r>
          </a:p>
          <a:p>
            <a:pPr marL="0" indent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2200" b="1">
                <a:solidFill>
                  <a:schemeClr val="tx2"/>
                </a:solidFill>
                <a:cs typeface="Arial" panose="020B0604020202020204" pitchFamily="34" charset="0"/>
              </a:rPr>
              <a:t>5,7</a:t>
            </a:r>
            <a:r>
              <a:rPr lang="en-US" sz="2200">
                <a:cs typeface="Arial" panose="020B0604020202020204" pitchFamily="34" charset="0"/>
              </a:rPr>
              <a:t> tons of waste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54806C-6DF8-83B0-503A-EF47BF60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85341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tabLst>
                <a:tab pos="5648325" algn="l"/>
              </a:tabLst>
            </a:pPr>
            <a:r>
              <a:rPr lang="en-US" sz="3600" kern="1200">
                <a:latin typeface="+mj-lt"/>
                <a:ea typeface="+mj-ea"/>
                <a:cs typeface="+mj-cs"/>
              </a:rPr>
              <a:t>A typical day at Landspitali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BDB11-9867-F3E3-04C1-E24D8CEE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042" y="910840"/>
            <a:ext cx="9405258" cy="853418"/>
          </a:xfrm>
        </p:spPr>
        <p:txBody>
          <a:bodyPr/>
          <a:lstStyle/>
          <a:p>
            <a:pPr algn="ctr"/>
            <a:r>
              <a:rPr lang="en-US" sz="3200"/>
              <a:t>Patients seeking health care service at Landspitali come from all health districts in the country</a:t>
            </a:r>
            <a:endParaRPr lang="is-I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1A591-BD93-0D8B-5796-CEAB1A2ED60E}"/>
              </a:ext>
            </a:extLst>
          </p:cNvPr>
          <p:cNvPicPr/>
          <p:nvPr/>
        </p:nvPicPr>
        <p:blipFill rotWithShape="1">
          <a:blip r:embed="rId2" cstate="print"/>
          <a:srcRect b="8561"/>
          <a:stretch/>
        </p:blipFill>
        <p:spPr bwMode="auto">
          <a:xfrm>
            <a:off x="2572915" y="1953373"/>
            <a:ext cx="7046170" cy="490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65EEC0-7FE0-D87F-92E8-0EC2CE480158}"/>
              </a:ext>
            </a:extLst>
          </p:cNvPr>
          <p:cNvSpPr txBox="1"/>
          <p:nvPr/>
        </p:nvSpPr>
        <p:spPr>
          <a:xfrm>
            <a:off x="2322194" y="5432158"/>
            <a:ext cx="879894" cy="276999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solidFill>
                  <a:schemeClr val="bg1"/>
                </a:solidFill>
              </a:rPr>
              <a:t>Reykjavík</a:t>
            </a:r>
            <a:endParaRPr lang="en-US" sz="1200" dirty="0" err="1">
              <a:solidFill>
                <a:schemeClr val="bg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BE2DFDA-EF0A-B242-EF8D-910DD74D1627}"/>
              </a:ext>
            </a:extLst>
          </p:cNvPr>
          <p:cNvCxnSpPr/>
          <p:nvPr/>
        </p:nvCxnSpPr>
        <p:spPr>
          <a:xfrm flipV="1">
            <a:off x="3299061" y="5570657"/>
            <a:ext cx="370936" cy="862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252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277FA92-36D6-06AF-BDF4-F4EC5AD9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69"/>
            <a:ext cx="4169229" cy="1695723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sz="3200"/>
              <a:t>Number of individuals receiving hospital care at Landspítali</a:t>
            </a:r>
            <a:br>
              <a:rPr lang="is-IS" sz="3200"/>
            </a:br>
            <a:r>
              <a:rPr lang="en-US" sz="2000" b="0">
                <a:solidFill>
                  <a:schemeClr val="tx1"/>
                </a:solidFill>
                <a:ea typeface="+mj-ea"/>
              </a:rPr>
              <a:t>Approx. 30% of Icelanders every year</a:t>
            </a:r>
            <a:endParaRPr lang="is-IS" sz="2000" b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person in blue scrubs holding a tray&#10;&#10;Description automatically generated">
            <a:extLst>
              <a:ext uri="{FF2B5EF4-FFF2-40B4-BE49-F238E27FC236}">
                <a16:creationId xmlns:a16="http://schemas.microsoft.com/office/drawing/2014/main" id="{F7702B4B-384E-6F67-0A46-E39CEC7A79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>
            <a:fillRect/>
          </a:stretch>
        </p:blipFill>
        <p:spPr/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B2B141E-F65B-0247-480A-1DF5323AF0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7543120"/>
              </p:ext>
            </p:extLst>
          </p:nvPr>
        </p:nvGraphicFramePr>
        <p:xfrm>
          <a:off x="488950" y="2743201"/>
          <a:ext cx="5231075" cy="4033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2897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Agenda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Picture Placeholder 8" descr="A building with trees and bushes&#10;&#10;Description automatically generated">
            <a:extLst>
              <a:ext uri="{FF2B5EF4-FFF2-40B4-BE49-F238E27FC236}">
                <a16:creationId xmlns:a16="http://schemas.microsoft.com/office/drawing/2014/main" id="{A0CC287F-A9A7-24EF-1744-8166785962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/>
        </p:blipFill>
        <p:spPr/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F5C026-9C47-79B2-9DE8-DEAE34132E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/>
              <a:t>Health care in Iceland</a:t>
            </a:r>
          </a:p>
          <a:p>
            <a:r>
              <a:rPr lang="en-US"/>
              <a:t>Landspítali</a:t>
            </a:r>
          </a:p>
          <a:p>
            <a:pPr marL="538163" lvl="1" indent="-269875"/>
            <a:r>
              <a:rPr lang="en-US"/>
              <a:t>Organization</a:t>
            </a:r>
          </a:p>
          <a:p>
            <a:pPr marL="538163" lvl="1" indent="-269875"/>
            <a:r>
              <a:rPr lang="en-US"/>
              <a:t>Operations</a:t>
            </a:r>
          </a:p>
          <a:p>
            <a:pPr marL="538163" lvl="1" indent="-269875"/>
            <a:r>
              <a:rPr lang="en-US"/>
              <a:t>New Hospital Building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02EFD-BB0D-5BF2-7C28-BA2E40A8D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1AF1106-C82F-05FF-D2AA-62E9D6425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69"/>
            <a:ext cx="5088654" cy="1695723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sz="3200"/>
              <a:t>Average length of stay (Days)</a:t>
            </a:r>
            <a:br>
              <a:rPr lang="is-IS" sz="3200"/>
            </a:br>
            <a:r>
              <a:rPr lang="en-US" sz="2000" b="0">
                <a:solidFill>
                  <a:schemeClr val="tx1"/>
                </a:solidFill>
                <a:ea typeface="+mj-ea"/>
              </a:rPr>
              <a:t>(Stays &lt; 30 days)</a:t>
            </a:r>
            <a:endParaRPr lang="is-IS" sz="2000" b="0">
              <a:solidFill>
                <a:schemeClr val="tx1"/>
              </a:solidFill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9DA9F2B7-E391-CDDE-DCC5-5DB01C7335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9359244"/>
              </p:ext>
            </p:extLst>
          </p:nvPr>
        </p:nvGraphicFramePr>
        <p:xfrm>
          <a:off x="450850" y="2657476"/>
          <a:ext cx="5383475" cy="3795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Placeholder 5" descr="A group of women in yellow scrubs&#10;&#10;AI-generated content may be incorrect.">
            <a:extLst>
              <a:ext uri="{FF2B5EF4-FFF2-40B4-BE49-F238E27FC236}">
                <a16:creationId xmlns:a16="http://schemas.microsoft.com/office/drawing/2014/main" id="{B4EC2B1B-0B4F-F0E4-46EB-A7E1D15598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1" r="19863"/>
          <a:stretch>
            <a:fillRect/>
          </a:stretch>
        </p:blipFill>
        <p:spPr>
          <a:xfrm>
            <a:off x="6096000" y="1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044362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medical personnel in a hospital hallway&#10;&#10;Description automatically generated">
            <a:extLst>
              <a:ext uri="{FF2B5EF4-FFF2-40B4-BE49-F238E27FC236}">
                <a16:creationId xmlns:a16="http://schemas.microsoft.com/office/drawing/2014/main" id="{63D5E900-15D7-34CF-88F9-52802CAFD2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09D0610-4B61-9BC5-4DD7-258F6BD8B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69"/>
            <a:ext cx="5088654" cy="1105831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sz="3200"/>
              <a:t>Number of visits to emergency units</a:t>
            </a:r>
            <a:endParaRPr lang="is-IS" sz="320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A71AD25-4EEE-DF14-05C8-10FB1166C2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042686"/>
              </p:ext>
            </p:extLst>
          </p:nvPr>
        </p:nvGraphicFramePr>
        <p:xfrm>
          <a:off x="488950" y="2133600"/>
          <a:ext cx="5231075" cy="4642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01670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277FA92-36D6-06AF-BDF4-F4EC5AD97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tabLst>
                <a:tab pos="7440613" algn="l"/>
              </a:tabLst>
            </a:pPr>
            <a:r>
              <a:rPr lang="en-US"/>
              <a:t>Surgery</a:t>
            </a:r>
            <a:endParaRPr lang="is-IS" b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group of people wearing surgical gowns and gloves&#10;&#10;Description automatically generated">
            <a:extLst>
              <a:ext uri="{FF2B5EF4-FFF2-40B4-BE49-F238E27FC236}">
                <a16:creationId xmlns:a16="http://schemas.microsoft.com/office/drawing/2014/main" id="{9A2E751C-C63E-1ED3-4670-2260087124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>
            <a:fillRect/>
          </a:stretch>
        </p:blipFill>
        <p:spPr/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DB02AE0-85C7-5831-28B3-2DBBF01CF7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2536716"/>
              </p:ext>
            </p:extLst>
          </p:nvPr>
        </p:nvGraphicFramePr>
        <p:xfrm>
          <a:off x="631371" y="2000250"/>
          <a:ext cx="5088654" cy="4438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99343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277FA92-36D6-06AF-BDF4-F4EC5AD9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68800"/>
            <a:ext cx="5088654" cy="889868"/>
          </a:xfrm>
        </p:spPr>
        <p:txBody>
          <a:bodyPr/>
          <a:lstStyle/>
          <a:p>
            <a:pPr>
              <a:lnSpc>
                <a:spcPts val="3200"/>
              </a:lnSpc>
              <a:tabLst>
                <a:tab pos="7440613" algn="l"/>
              </a:tabLst>
            </a:pPr>
            <a:r>
              <a:rPr lang="en-US" sz="3200"/>
              <a:t>Over 70% of all births in Iceland occur at Landspitali</a:t>
            </a:r>
            <a:endParaRPr lang="is-IS" sz="3200" b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person using a device to check the back of a pregnant person&#10;&#10;Description automatically generated">
            <a:extLst>
              <a:ext uri="{FF2B5EF4-FFF2-40B4-BE49-F238E27FC236}">
                <a16:creationId xmlns:a16="http://schemas.microsoft.com/office/drawing/2014/main" id="{6FAB71A5-9A4C-0CFE-F174-3F768E2514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3" r="13065"/>
          <a:stretch/>
        </p:blipFill>
        <p:spPr>
          <a:xfrm>
            <a:off x="6096000" y="1"/>
            <a:ext cx="6096000" cy="6858000"/>
          </a:xfr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DA32C38-FF25-874B-846A-932200E9D7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4137150"/>
              </p:ext>
            </p:extLst>
          </p:nvPr>
        </p:nvGraphicFramePr>
        <p:xfrm>
          <a:off x="488950" y="2133600"/>
          <a:ext cx="5231075" cy="4642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5327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0C373-72EA-EBAC-345E-13AC385CA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C6011317-E76C-C126-CF49-5F48E2795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68800"/>
            <a:ext cx="5231074" cy="889868"/>
          </a:xfrm>
        </p:spPr>
        <p:txBody>
          <a:bodyPr/>
          <a:lstStyle/>
          <a:p>
            <a:pPr>
              <a:lnSpc>
                <a:spcPts val="3200"/>
              </a:lnSpc>
              <a:tabLst>
                <a:tab pos="7440613" algn="l"/>
              </a:tabLst>
            </a:pPr>
            <a:r>
              <a:rPr lang="en-US" sz="3200"/>
              <a:t>Proportion of readmissions within 30 days from discharge</a:t>
            </a:r>
            <a:endParaRPr lang="is-IS" sz="3200" b="0">
              <a:solidFill>
                <a:schemeClr val="tx1"/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6E10C5C-E7E4-1A1B-F9F7-EB0E6AC6BF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2644260"/>
              </p:ext>
            </p:extLst>
          </p:nvPr>
        </p:nvGraphicFramePr>
        <p:xfrm>
          <a:off x="488950" y="2133600"/>
          <a:ext cx="5231075" cy="4642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Placeholder 6" descr="A close-up of a few medical professionals&#10;&#10;AI-generated content may be incorrect.">
            <a:extLst>
              <a:ext uri="{FF2B5EF4-FFF2-40B4-BE49-F238E27FC236}">
                <a16:creationId xmlns:a16="http://schemas.microsoft.com/office/drawing/2014/main" id="{44B39C74-0C71-9A5F-00A4-75968AF208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r="203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6633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0C20D-CCC6-25E3-7C3C-977CEC1B7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592B1EC-1C2A-09EB-5CF5-76B23831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68800"/>
            <a:ext cx="5231074" cy="889868"/>
          </a:xfrm>
        </p:spPr>
        <p:txBody>
          <a:bodyPr anchor="t"/>
          <a:lstStyle/>
          <a:p>
            <a:pPr>
              <a:lnSpc>
                <a:spcPts val="3200"/>
              </a:lnSpc>
              <a:tabLst>
                <a:tab pos="7440613" algn="l"/>
              </a:tabLst>
            </a:pPr>
            <a:r>
              <a:rPr lang="en-US" sz="3200"/>
              <a:t>Proportion of deaths during inpatient stay (across all departments)</a:t>
            </a:r>
            <a:endParaRPr lang="is-IS" sz="3200" b="0">
              <a:solidFill>
                <a:schemeClr val="tx1"/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8A32A08-5BFD-AA92-C3D9-59B6C551D0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927648"/>
              </p:ext>
            </p:extLst>
          </p:nvPr>
        </p:nvGraphicFramePr>
        <p:xfrm>
          <a:off x="488950" y="2409825"/>
          <a:ext cx="5231075" cy="4366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Placeholder 5" descr="A building with a crane behind it&#10;&#10;AI-generated content may be incorrect.">
            <a:extLst>
              <a:ext uri="{FF2B5EF4-FFF2-40B4-BE49-F238E27FC236}">
                <a16:creationId xmlns:a16="http://schemas.microsoft.com/office/drawing/2014/main" id="{8444E2C9-38F1-FB47-F745-F3E8D084FB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3" r="13779"/>
          <a:stretch>
            <a:fillRect/>
          </a:stretch>
        </p:blipFill>
        <p:spPr>
          <a:xfrm>
            <a:off x="6096000" y="1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943503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2536E-2C99-FE36-C807-DADA796D3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CA47739D-B707-723C-8A29-FA0FFD38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68800"/>
            <a:ext cx="5231074" cy="889868"/>
          </a:xfrm>
        </p:spPr>
        <p:txBody>
          <a:bodyPr anchor="t"/>
          <a:lstStyle/>
          <a:p>
            <a:pPr>
              <a:lnSpc>
                <a:spcPts val="3200"/>
              </a:lnSpc>
              <a:tabLst>
                <a:tab pos="7440613" algn="l"/>
              </a:tabLst>
            </a:pPr>
            <a:r>
              <a:rPr lang="en-US" sz="3200"/>
              <a:t>Rate of deaths within 30 days from discharge per 1,000 inpatients</a:t>
            </a:r>
            <a:endParaRPr lang="is-IS" sz="3200" b="0">
              <a:solidFill>
                <a:schemeClr val="tx1"/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32D1D63-A07B-4742-C48B-AFFB9C07EC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3721509"/>
              </p:ext>
            </p:extLst>
          </p:nvPr>
        </p:nvGraphicFramePr>
        <p:xfrm>
          <a:off x="488950" y="2409825"/>
          <a:ext cx="5231075" cy="4366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Placeholder 5" descr="A nurse helping an old person in a hospital hallway&#10;&#10;AI-generated content may be incorrect.">
            <a:extLst>
              <a:ext uri="{FF2B5EF4-FFF2-40B4-BE49-F238E27FC236}">
                <a16:creationId xmlns:a16="http://schemas.microsoft.com/office/drawing/2014/main" id="{35EDA171-FDFB-9CCE-C80E-4247CE797F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r="203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3009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9B329-7F11-EF36-EE7A-456F57CF0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erson in a hospital bed&#10;&#10;AI-generated content may be incorrect.">
            <a:extLst>
              <a:ext uri="{FF2B5EF4-FFF2-40B4-BE49-F238E27FC236}">
                <a16:creationId xmlns:a16="http://schemas.microsoft.com/office/drawing/2014/main" id="{309E3A89-B6AB-731F-73C6-F3CE2B499E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1" r="9388"/>
          <a:stretch>
            <a:fillRect/>
          </a:stretch>
        </p:blipFill>
        <p:spPr>
          <a:xfrm>
            <a:off x="6096000" y="1"/>
            <a:ext cx="6096000" cy="6858000"/>
          </a:xfr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8E6A44C-D44D-6B18-53A6-B9F6594C12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440445"/>
              </p:ext>
            </p:extLst>
          </p:nvPr>
        </p:nvGraphicFramePr>
        <p:xfrm>
          <a:off x="552451" y="1276349"/>
          <a:ext cx="5210174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76352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322F5-45B7-630F-141A-E2367687A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11CF8097-D638-15BE-AE7B-903F1B55B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68800"/>
            <a:ext cx="5088654" cy="889868"/>
          </a:xfrm>
        </p:spPr>
        <p:txBody>
          <a:bodyPr/>
          <a:lstStyle/>
          <a:p>
            <a:pPr>
              <a:lnSpc>
                <a:spcPts val="3200"/>
              </a:lnSpc>
              <a:tabLst>
                <a:tab pos="7440613" algn="l"/>
              </a:tabLst>
            </a:pPr>
            <a:r>
              <a:rPr lang="en-US" sz="3200"/>
              <a:t>Number of patients per nurse</a:t>
            </a:r>
            <a:endParaRPr lang="is-IS" sz="3200" b="0">
              <a:solidFill>
                <a:schemeClr val="tx1"/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C27B683-A46A-2FC1-33CF-59C146C642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385924"/>
              </p:ext>
            </p:extLst>
          </p:nvPr>
        </p:nvGraphicFramePr>
        <p:xfrm>
          <a:off x="488950" y="1962150"/>
          <a:ext cx="5231075" cy="4814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Placeholder 6" descr="A group of nurses in a hallway&#10;&#10;AI-generated content may be incorrect.">
            <a:extLst>
              <a:ext uri="{FF2B5EF4-FFF2-40B4-BE49-F238E27FC236}">
                <a16:creationId xmlns:a16="http://schemas.microsoft.com/office/drawing/2014/main" id="{177FEBA5-FB06-5197-D2EB-50F2DCCFD6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7" r="27191"/>
          <a:stretch>
            <a:fillRect/>
          </a:stretch>
        </p:blipFill>
        <p:spPr>
          <a:xfrm>
            <a:off x="6096000" y="1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955733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EC164-2149-D448-306C-46BA0581B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erson in white scrubs standing in a hospital hallway&#10;&#10;AI-generated content may be incorrect.">
            <a:extLst>
              <a:ext uri="{FF2B5EF4-FFF2-40B4-BE49-F238E27FC236}">
                <a16:creationId xmlns:a16="http://schemas.microsoft.com/office/drawing/2014/main" id="{AF046225-FD58-C5E9-B7DD-EE07231109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3" r="22925"/>
          <a:stretch>
            <a:fillRect/>
          </a:stretch>
        </p:blipFill>
        <p:spPr>
          <a:xfrm>
            <a:off x="6096000" y="1"/>
            <a:ext cx="6096000" cy="6858000"/>
          </a:xfr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F093D5E-25FB-B9B4-F9A6-51E7DF393C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0059054"/>
              </p:ext>
            </p:extLst>
          </p:nvPr>
        </p:nvGraphicFramePr>
        <p:xfrm>
          <a:off x="409575" y="1323975"/>
          <a:ext cx="5343525" cy="5200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63290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Health care in Iceland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55C031-3F20-FB6C-6B8F-B4CD108B9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693" y="1813766"/>
            <a:ext cx="8266557" cy="493801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200"/>
              <a:t>Inpatients; main Diagnostic Categories </a:t>
            </a:r>
            <a:br>
              <a:rPr lang="is-IS" sz="3200"/>
            </a:br>
            <a:r>
              <a:rPr lang="is-IS" sz="1600" b="0">
                <a:solidFill>
                  <a:schemeClr val="tx1"/>
                </a:solidFill>
              </a:rPr>
              <a:t>(of the DRG system) </a:t>
            </a:r>
            <a:endParaRPr lang="en-US" sz="16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1371" y="837270"/>
            <a:ext cx="2130879" cy="1429680"/>
          </a:xfrm>
        </p:spPr>
        <p:txBody>
          <a:bodyPr anchor="t"/>
          <a:lstStyle/>
          <a:p>
            <a:r>
              <a:rPr lang="is-IS" sz="3200"/>
              <a:t>Quality indicators: Births</a:t>
            </a:r>
            <a:endParaRPr lang="en-US" sz="1600" b="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126E7F-0E4C-F74E-C327-29831D7D7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221" y="952500"/>
            <a:ext cx="8608683" cy="538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7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1371" y="837270"/>
            <a:ext cx="2035629" cy="1944030"/>
          </a:xfrm>
        </p:spPr>
        <p:txBody>
          <a:bodyPr anchor="t"/>
          <a:lstStyle/>
          <a:p>
            <a:r>
              <a:rPr lang="is-IS" sz="3200"/>
              <a:t>Quality indicators: Neurology</a:t>
            </a:r>
            <a:br>
              <a:rPr lang="is-IS" sz="3200"/>
            </a:br>
            <a:r>
              <a:rPr lang="en-US" sz="1600" b="0">
                <a:solidFill>
                  <a:schemeClr val="tx1"/>
                </a:solidFill>
              </a:rPr>
              <a:t>Stroke, mortality within 30 days from admission</a:t>
            </a:r>
            <a:endParaRPr lang="en-US" sz="1600" b="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E85B51-1D19-F084-3999-DB859C981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746" y="998279"/>
            <a:ext cx="8407884" cy="525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55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HLSH-30082011-Sóleyjartorg_1.jpg">
            <a:extLst>
              <a:ext uri="{FF2B5EF4-FFF2-40B4-BE49-F238E27FC236}">
                <a16:creationId xmlns:a16="http://schemas.microsoft.com/office/drawing/2014/main" id="{E29DD4D3-C39B-B4CE-6F39-A5B5FE630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New hospital building </a:t>
            </a:r>
          </a:p>
        </p:txBody>
      </p:sp>
    </p:spTree>
    <p:extLst>
      <p:ext uri="{BB962C8B-B14F-4D97-AF65-F5344CB8AC3E}">
        <p14:creationId xmlns:p14="http://schemas.microsoft.com/office/powerpoint/2010/main" val="2472399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3BF0B-3DB3-21D8-FF9E-C6DB9C659E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3" b="12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857868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Landspitali – Phase 1</a:t>
            </a:r>
          </a:p>
        </p:txBody>
      </p:sp>
    </p:spTree>
    <p:extLst>
      <p:ext uri="{BB962C8B-B14F-4D97-AF65-F5344CB8AC3E}">
        <p14:creationId xmlns:p14="http://schemas.microsoft.com/office/powerpoint/2010/main" val="22053734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1D010-DBFF-6CCE-ED17-9122D9784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1108684" cy="476523"/>
          </a:xfrm>
        </p:spPr>
        <p:txBody>
          <a:bodyPr/>
          <a:lstStyle/>
          <a:p>
            <a:r>
              <a:rPr lang="en-US" sz="2500"/>
              <a:t>Landspítali – Acute Core/Treatment areas/Bed Wards – 58.500 m²</a:t>
            </a:r>
            <a:endParaRPr lang="is-IS" sz="25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936DA-AEBD-8849-FAB2-97804AEF50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2" t="9723" r="34106" b="22984"/>
          <a:stretch/>
        </p:blipFill>
        <p:spPr>
          <a:xfrm>
            <a:off x="4074018" y="1544674"/>
            <a:ext cx="5822684" cy="5304197"/>
          </a:xfrm>
          <a:prstGeom prst="rect">
            <a:avLst/>
          </a:prstGeom>
        </p:spPr>
      </p:pic>
      <p:sp>
        <p:nvSpPr>
          <p:cNvPr id="4" name="Freeform 6">
            <a:extLst>
              <a:ext uri="{FF2B5EF4-FFF2-40B4-BE49-F238E27FC236}">
                <a16:creationId xmlns:a16="http://schemas.microsoft.com/office/drawing/2014/main" id="{03EF1641-0582-793B-0B81-317190E50F15}"/>
              </a:ext>
            </a:extLst>
          </p:cNvPr>
          <p:cNvSpPr/>
          <p:nvPr/>
        </p:nvSpPr>
        <p:spPr>
          <a:xfrm>
            <a:off x="6649795" y="4188178"/>
            <a:ext cx="1739375" cy="901065"/>
          </a:xfrm>
          <a:custGeom>
            <a:avLst/>
            <a:gdLst>
              <a:gd name="connsiteX0" fmla="*/ 551662 w 3415775"/>
              <a:gd name="connsiteY0" fmla="*/ 22671 h 914400"/>
              <a:gd name="connsiteX1" fmla="*/ 3415775 w 3415775"/>
              <a:gd name="connsiteY1" fmla="*/ 75570 h 914400"/>
              <a:gd name="connsiteX2" fmla="*/ 3393104 w 3415775"/>
              <a:gd name="connsiteY2" fmla="*/ 914400 h 914400"/>
              <a:gd name="connsiteX3" fmla="*/ 0 w 3415775"/>
              <a:gd name="connsiteY3" fmla="*/ 838830 h 914400"/>
              <a:gd name="connsiteX4" fmla="*/ 188925 w 3415775"/>
              <a:gd name="connsiteY4" fmla="*/ 0 h 914400"/>
              <a:gd name="connsiteX5" fmla="*/ 551662 w 3415775"/>
              <a:gd name="connsiteY5" fmla="*/ 22671 h 914400"/>
              <a:gd name="connsiteX0" fmla="*/ 551662 w 3415775"/>
              <a:gd name="connsiteY0" fmla="*/ 24576 h 916305"/>
              <a:gd name="connsiteX1" fmla="*/ 3415775 w 3415775"/>
              <a:gd name="connsiteY1" fmla="*/ 77475 h 916305"/>
              <a:gd name="connsiteX2" fmla="*/ 3393104 w 3415775"/>
              <a:gd name="connsiteY2" fmla="*/ 916305 h 916305"/>
              <a:gd name="connsiteX3" fmla="*/ 0 w 3415775"/>
              <a:gd name="connsiteY3" fmla="*/ 840735 h 916305"/>
              <a:gd name="connsiteX4" fmla="*/ 154635 w 3415775"/>
              <a:gd name="connsiteY4" fmla="*/ 0 h 916305"/>
              <a:gd name="connsiteX5" fmla="*/ 551662 w 3415775"/>
              <a:gd name="connsiteY5" fmla="*/ 24576 h 916305"/>
              <a:gd name="connsiteX0" fmla="*/ 551662 w 3415775"/>
              <a:gd name="connsiteY0" fmla="*/ 24576 h 916305"/>
              <a:gd name="connsiteX1" fmla="*/ 3415775 w 3415775"/>
              <a:gd name="connsiteY1" fmla="*/ 77475 h 916305"/>
              <a:gd name="connsiteX2" fmla="*/ 2379140 w 3415775"/>
              <a:gd name="connsiteY2" fmla="*/ 228365 h 916305"/>
              <a:gd name="connsiteX3" fmla="*/ 3393104 w 3415775"/>
              <a:gd name="connsiteY3" fmla="*/ 916305 h 916305"/>
              <a:gd name="connsiteX4" fmla="*/ 0 w 3415775"/>
              <a:gd name="connsiteY4" fmla="*/ 840735 h 916305"/>
              <a:gd name="connsiteX5" fmla="*/ 154635 w 3415775"/>
              <a:gd name="connsiteY5" fmla="*/ 0 h 916305"/>
              <a:gd name="connsiteX6" fmla="*/ 551662 w 3415775"/>
              <a:gd name="connsiteY6" fmla="*/ 24576 h 916305"/>
              <a:gd name="connsiteX0" fmla="*/ 551662 w 3393104"/>
              <a:gd name="connsiteY0" fmla="*/ 24576 h 916305"/>
              <a:gd name="connsiteX1" fmla="*/ 2265155 w 3393104"/>
              <a:gd name="connsiteY1" fmla="*/ 39375 h 916305"/>
              <a:gd name="connsiteX2" fmla="*/ 2379140 w 3393104"/>
              <a:gd name="connsiteY2" fmla="*/ 228365 h 916305"/>
              <a:gd name="connsiteX3" fmla="*/ 3393104 w 3393104"/>
              <a:gd name="connsiteY3" fmla="*/ 916305 h 916305"/>
              <a:gd name="connsiteX4" fmla="*/ 0 w 3393104"/>
              <a:gd name="connsiteY4" fmla="*/ 840735 h 916305"/>
              <a:gd name="connsiteX5" fmla="*/ 154635 w 3393104"/>
              <a:gd name="connsiteY5" fmla="*/ 0 h 916305"/>
              <a:gd name="connsiteX6" fmla="*/ 551662 w 3393104"/>
              <a:gd name="connsiteY6" fmla="*/ 24576 h 916305"/>
              <a:gd name="connsiteX0" fmla="*/ 551662 w 2379140"/>
              <a:gd name="connsiteY0" fmla="*/ 24576 h 908685"/>
              <a:gd name="connsiteX1" fmla="*/ 2265155 w 2379140"/>
              <a:gd name="connsiteY1" fmla="*/ 39375 h 908685"/>
              <a:gd name="connsiteX2" fmla="*/ 2379140 w 2379140"/>
              <a:gd name="connsiteY2" fmla="*/ 228365 h 908685"/>
              <a:gd name="connsiteX3" fmla="*/ 2227244 w 2379140"/>
              <a:gd name="connsiteY3" fmla="*/ 908685 h 908685"/>
              <a:gd name="connsiteX4" fmla="*/ 0 w 2379140"/>
              <a:gd name="connsiteY4" fmla="*/ 840735 h 908685"/>
              <a:gd name="connsiteX5" fmla="*/ 154635 w 2379140"/>
              <a:gd name="connsiteY5" fmla="*/ 0 h 908685"/>
              <a:gd name="connsiteX6" fmla="*/ 551662 w 2379140"/>
              <a:gd name="connsiteY6" fmla="*/ 24576 h 908685"/>
              <a:gd name="connsiteX0" fmla="*/ 551662 w 2265155"/>
              <a:gd name="connsiteY0" fmla="*/ 24576 h 908685"/>
              <a:gd name="connsiteX1" fmla="*/ 2265155 w 2265155"/>
              <a:gd name="connsiteY1" fmla="*/ 39375 h 908685"/>
              <a:gd name="connsiteX2" fmla="*/ 2241980 w 2265155"/>
              <a:gd name="connsiteY2" fmla="*/ 228365 h 908685"/>
              <a:gd name="connsiteX3" fmla="*/ 2227244 w 2265155"/>
              <a:gd name="connsiteY3" fmla="*/ 908685 h 908685"/>
              <a:gd name="connsiteX4" fmla="*/ 0 w 2265155"/>
              <a:gd name="connsiteY4" fmla="*/ 840735 h 908685"/>
              <a:gd name="connsiteX5" fmla="*/ 154635 w 2265155"/>
              <a:gd name="connsiteY5" fmla="*/ 0 h 908685"/>
              <a:gd name="connsiteX6" fmla="*/ 551662 w 2265155"/>
              <a:gd name="connsiteY6" fmla="*/ 24576 h 908685"/>
              <a:gd name="connsiteX0" fmla="*/ 551662 w 2265155"/>
              <a:gd name="connsiteY0" fmla="*/ 1716 h 885825"/>
              <a:gd name="connsiteX1" fmla="*/ 2265155 w 2265155"/>
              <a:gd name="connsiteY1" fmla="*/ 16515 h 885825"/>
              <a:gd name="connsiteX2" fmla="*/ 2241980 w 2265155"/>
              <a:gd name="connsiteY2" fmla="*/ 205505 h 885825"/>
              <a:gd name="connsiteX3" fmla="*/ 2227244 w 2265155"/>
              <a:gd name="connsiteY3" fmla="*/ 885825 h 885825"/>
              <a:gd name="connsiteX4" fmla="*/ 0 w 2265155"/>
              <a:gd name="connsiteY4" fmla="*/ 817875 h 885825"/>
              <a:gd name="connsiteX5" fmla="*/ 390855 w 2265155"/>
              <a:gd name="connsiteY5" fmla="*/ 0 h 885825"/>
              <a:gd name="connsiteX6" fmla="*/ 551662 w 2265155"/>
              <a:gd name="connsiteY6" fmla="*/ 1716 h 885825"/>
              <a:gd name="connsiteX0" fmla="*/ 993622 w 2265155"/>
              <a:gd name="connsiteY0" fmla="*/ 1716 h 885825"/>
              <a:gd name="connsiteX1" fmla="*/ 2265155 w 2265155"/>
              <a:gd name="connsiteY1" fmla="*/ 16515 h 885825"/>
              <a:gd name="connsiteX2" fmla="*/ 2241980 w 2265155"/>
              <a:gd name="connsiteY2" fmla="*/ 205505 h 885825"/>
              <a:gd name="connsiteX3" fmla="*/ 2227244 w 2265155"/>
              <a:gd name="connsiteY3" fmla="*/ 885825 h 885825"/>
              <a:gd name="connsiteX4" fmla="*/ 0 w 2265155"/>
              <a:gd name="connsiteY4" fmla="*/ 817875 h 885825"/>
              <a:gd name="connsiteX5" fmla="*/ 390855 w 2265155"/>
              <a:gd name="connsiteY5" fmla="*/ 0 h 885825"/>
              <a:gd name="connsiteX6" fmla="*/ 993622 w 2265155"/>
              <a:gd name="connsiteY6" fmla="*/ 1716 h 885825"/>
              <a:gd name="connsiteX0" fmla="*/ 993622 w 2265155"/>
              <a:gd name="connsiteY0" fmla="*/ 16956 h 901065"/>
              <a:gd name="connsiteX1" fmla="*/ 2265155 w 2265155"/>
              <a:gd name="connsiteY1" fmla="*/ 31755 h 901065"/>
              <a:gd name="connsiteX2" fmla="*/ 2241980 w 2265155"/>
              <a:gd name="connsiteY2" fmla="*/ 220745 h 901065"/>
              <a:gd name="connsiteX3" fmla="*/ 2227244 w 2265155"/>
              <a:gd name="connsiteY3" fmla="*/ 901065 h 901065"/>
              <a:gd name="connsiteX4" fmla="*/ 0 w 2265155"/>
              <a:gd name="connsiteY4" fmla="*/ 833115 h 901065"/>
              <a:gd name="connsiteX5" fmla="*/ 558495 w 2265155"/>
              <a:gd name="connsiteY5" fmla="*/ 0 h 901065"/>
              <a:gd name="connsiteX6" fmla="*/ 993622 w 2265155"/>
              <a:gd name="connsiteY6" fmla="*/ 16956 h 901065"/>
              <a:gd name="connsiteX0" fmla="*/ 467842 w 1739375"/>
              <a:gd name="connsiteY0" fmla="*/ 16956 h 901065"/>
              <a:gd name="connsiteX1" fmla="*/ 1739375 w 1739375"/>
              <a:gd name="connsiteY1" fmla="*/ 31755 h 901065"/>
              <a:gd name="connsiteX2" fmla="*/ 1716200 w 1739375"/>
              <a:gd name="connsiteY2" fmla="*/ 220745 h 901065"/>
              <a:gd name="connsiteX3" fmla="*/ 1701464 w 1739375"/>
              <a:gd name="connsiteY3" fmla="*/ 901065 h 901065"/>
              <a:gd name="connsiteX4" fmla="*/ 0 w 1739375"/>
              <a:gd name="connsiteY4" fmla="*/ 855975 h 901065"/>
              <a:gd name="connsiteX5" fmla="*/ 32715 w 1739375"/>
              <a:gd name="connsiteY5" fmla="*/ 0 h 901065"/>
              <a:gd name="connsiteX6" fmla="*/ 467842 w 1739375"/>
              <a:gd name="connsiteY6" fmla="*/ 16956 h 901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9375" h="901065">
                <a:moveTo>
                  <a:pt x="467842" y="16956"/>
                </a:moveTo>
                <a:lnTo>
                  <a:pt x="1739375" y="31755"/>
                </a:lnTo>
                <a:cubicBezTo>
                  <a:pt x="1739270" y="43952"/>
                  <a:pt x="1716305" y="208548"/>
                  <a:pt x="1716200" y="220745"/>
                </a:cubicBezTo>
                <a:lnTo>
                  <a:pt x="1701464" y="901065"/>
                </a:lnTo>
                <a:lnTo>
                  <a:pt x="0" y="855975"/>
                </a:lnTo>
                <a:lnTo>
                  <a:pt x="32715" y="0"/>
                </a:lnTo>
                <a:lnTo>
                  <a:pt x="467842" y="16956"/>
                </a:lnTo>
                <a:close/>
              </a:path>
            </a:pathLst>
          </a:custGeom>
          <a:solidFill>
            <a:srgbClr val="C00000">
              <a:alpha val="60000"/>
            </a:srgb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stA="17000" endPos="65000" dist="508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9B2AD7-8726-3443-01D3-26A71E20E5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14" y="1536466"/>
            <a:ext cx="1867993" cy="5331337"/>
          </a:xfrm>
          <a:prstGeom prst="rect">
            <a:avLst/>
          </a:prstGeom>
        </p:spPr>
      </p:pic>
      <p:sp>
        <p:nvSpPr>
          <p:cNvPr id="6" name="Line Callout 2 8">
            <a:extLst>
              <a:ext uri="{FF2B5EF4-FFF2-40B4-BE49-F238E27FC236}">
                <a16:creationId xmlns:a16="http://schemas.microsoft.com/office/drawing/2014/main" id="{F8A9D7BD-1324-B4CF-434B-86AC9AB603A8}"/>
              </a:ext>
            </a:extLst>
          </p:cNvPr>
          <p:cNvSpPr/>
          <p:nvPr/>
        </p:nvSpPr>
        <p:spPr>
          <a:xfrm>
            <a:off x="3844514" y="1495489"/>
            <a:ext cx="875478" cy="330072"/>
          </a:xfrm>
          <a:prstGeom prst="borderCallout2">
            <a:avLst>
              <a:gd name="adj1" fmla="val 53679"/>
              <a:gd name="adj2" fmla="val -1086"/>
              <a:gd name="adj3" fmla="val 51184"/>
              <a:gd name="adj4" fmla="val -16110"/>
              <a:gd name="adj5" fmla="val 157209"/>
              <a:gd name="adj6" fmla="val -64198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Bed Wards</a:t>
            </a:r>
          </a:p>
        </p:txBody>
      </p:sp>
      <p:sp>
        <p:nvSpPr>
          <p:cNvPr id="7" name="Line Callout 2 9">
            <a:extLst>
              <a:ext uri="{FF2B5EF4-FFF2-40B4-BE49-F238E27FC236}">
                <a16:creationId xmlns:a16="http://schemas.microsoft.com/office/drawing/2014/main" id="{8D540F2D-8811-EF76-A9A9-FECDF3A2B19F}"/>
              </a:ext>
            </a:extLst>
          </p:cNvPr>
          <p:cNvSpPr/>
          <p:nvPr/>
        </p:nvSpPr>
        <p:spPr>
          <a:xfrm>
            <a:off x="3844513" y="2139226"/>
            <a:ext cx="875478" cy="330072"/>
          </a:xfrm>
          <a:prstGeom prst="borderCallout2">
            <a:avLst>
              <a:gd name="adj1" fmla="val 53679"/>
              <a:gd name="adj2" fmla="val -1086"/>
              <a:gd name="adj3" fmla="val 51184"/>
              <a:gd name="adj4" fmla="val -16110"/>
              <a:gd name="adj5" fmla="val 159703"/>
              <a:gd name="adj6" fmla="val -6498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Bed Wards</a:t>
            </a:r>
          </a:p>
        </p:txBody>
      </p:sp>
      <p:sp>
        <p:nvSpPr>
          <p:cNvPr id="8" name="Line Callout 2 10">
            <a:extLst>
              <a:ext uri="{FF2B5EF4-FFF2-40B4-BE49-F238E27FC236}">
                <a16:creationId xmlns:a16="http://schemas.microsoft.com/office/drawing/2014/main" id="{BE5FA89C-71D2-E58E-9525-15ACB0AB38D9}"/>
              </a:ext>
            </a:extLst>
          </p:cNvPr>
          <p:cNvSpPr/>
          <p:nvPr/>
        </p:nvSpPr>
        <p:spPr>
          <a:xfrm>
            <a:off x="3844513" y="2731759"/>
            <a:ext cx="1774185" cy="330072"/>
          </a:xfrm>
          <a:prstGeom prst="borderCallout2">
            <a:avLst>
              <a:gd name="adj1" fmla="val 53679"/>
              <a:gd name="adj2" fmla="val -1086"/>
              <a:gd name="adj3" fmla="val 51184"/>
              <a:gd name="adj4" fmla="val -16110"/>
              <a:gd name="adj5" fmla="val 149724"/>
              <a:gd name="adj6" fmla="val -40386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Technical areas / offices</a:t>
            </a:r>
          </a:p>
        </p:txBody>
      </p:sp>
      <p:sp>
        <p:nvSpPr>
          <p:cNvPr id="9" name="Line Callout 2 11">
            <a:extLst>
              <a:ext uri="{FF2B5EF4-FFF2-40B4-BE49-F238E27FC236}">
                <a16:creationId xmlns:a16="http://schemas.microsoft.com/office/drawing/2014/main" id="{0AF5BEFA-439A-CBBE-A99C-607D4DB466DF}"/>
              </a:ext>
            </a:extLst>
          </p:cNvPr>
          <p:cNvSpPr/>
          <p:nvPr/>
        </p:nvSpPr>
        <p:spPr>
          <a:xfrm>
            <a:off x="3844512" y="3200551"/>
            <a:ext cx="1369459" cy="699404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115979"/>
              <a:gd name="adj6" fmla="val -29232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Pre/post, Surgery,</a:t>
            </a:r>
          </a:p>
          <a:p>
            <a:r>
              <a:rPr lang="is-IS" sz="1200" dirty="0">
                <a:solidFill>
                  <a:schemeClr val="tx1"/>
                </a:solidFill>
              </a:rPr>
              <a:t>Catherization, </a:t>
            </a:r>
          </a:p>
          <a:p>
            <a:r>
              <a:rPr lang="is-IS" sz="1200" dirty="0">
                <a:solidFill>
                  <a:schemeClr val="tx1"/>
                </a:solidFill>
              </a:rPr>
              <a:t>intensive care</a:t>
            </a:r>
          </a:p>
        </p:txBody>
      </p:sp>
      <p:sp>
        <p:nvSpPr>
          <p:cNvPr id="10" name="Line Callout 2 12">
            <a:extLst>
              <a:ext uri="{FF2B5EF4-FFF2-40B4-BE49-F238E27FC236}">
                <a16:creationId xmlns:a16="http://schemas.microsoft.com/office/drawing/2014/main" id="{E2D51941-8C87-A7CF-93F7-8E891E4C17FE}"/>
              </a:ext>
            </a:extLst>
          </p:cNvPr>
          <p:cNvSpPr/>
          <p:nvPr/>
        </p:nvSpPr>
        <p:spPr>
          <a:xfrm>
            <a:off x="3844514" y="3943537"/>
            <a:ext cx="1443853" cy="699404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102671"/>
              <a:gd name="adj6" fmla="val -42405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Infectious diseases</a:t>
            </a:r>
          </a:p>
          <a:p>
            <a:r>
              <a:rPr lang="is-IS" sz="1200" dirty="0">
                <a:solidFill>
                  <a:schemeClr val="tx1"/>
                </a:solidFill>
              </a:rPr>
              <a:t>Diagnostic imaging</a:t>
            </a:r>
          </a:p>
          <a:p>
            <a:r>
              <a:rPr lang="is-IS" sz="1200" dirty="0">
                <a:solidFill>
                  <a:schemeClr val="tx1"/>
                </a:solidFill>
              </a:rPr>
              <a:t>Lobby, Cantine</a:t>
            </a:r>
          </a:p>
        </p:txBody>
      </p:sp>
      <p:sp>
        <p:nvSpPr>
          <p:cNvPr id="11" name="Line Callout 2 13">
            <a:extLst>
              <a:ext uri="{FF2B5EF4-FFF2-40B4-BE49-F238E27FC236}">
                <a16:creationId xmlns:a16="http://schemas.microsoft.com/office/drawing/2014/main" id="{2C7F47F1-4E5F-01D5-071C-9C8A954AE21F}"/>
              </a:ext>
            </a:extLst>
          </p:cNvPr>
          <p:cNvSpPr/>
          <p:nvPr/>
        </p:nvSpPr>
        <p:spPr>
          <a:xfrm>
            <a:off x="3844514" y="4688769"/>
            <a:ext cx="1361317" cy="699404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80016"/>
              <a:gd name="adj6" fmla="val -3212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Emerg.  Departm.</a:t>
            </a:r>
          </a:p>
          <a:p>
            <a:r>
              <a:rPr lang="is-IS" sz="1200" dirty="0">
                <a:solidFill>
                  <a:schemeClr val="tx1"/>
                </a:solidFill>
              </a:rPr>
              <a:t>Pharmacy</a:t>
            </a:r>
          </a:p>
          <a:p>
            <a:r>
              <a:rPr lang="is-IS" sz="1200" dirty="0">
                <a:solidFill>
                  <a:schemeClr val="tx1"/>
                </a:solidFill>
              </a:rPr>
              <a:t>PET production</a:t>
            </a:r>
          </a:p>
        </p:txBody>
      </p:sp>
      <p:sp>
        <p:nvSpPr>
          <p:cNvPr id="12" name="Line Callout 2 14">
            <a:extLst>
              <a:ext uri="{FF2B5EF4-FFF2-40B4-BE49-F238E27FC236}">
                <a16:creationId xmlns:a16="http://schemas.microsoft.com/office/drawing/2014/main" id="{9F5C6E45-AFA0-1252-95D0-7696E6CE316D}"/>
              </a:ext>
            </a:extLst>
          </p:cNvPr>
          <p:cNvSpPr/>
          <p:nvPr/>
        </p:nvSpPr>
        <p:spPr>
          <a:xfrm>
            <a:off x="3844514" y="5442235"/>
            <a:ext cx="1066749" cy="699404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80016"/>
              <a:gd name="adj6" fmla="val -3212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Sterilization</a:t>
            </a:r>
          </a:p>
          <a:p>
            <a:r>
              <a:rPr lang="is-IS" sz="1200" dirty="0">
                <a:solidFill>
                  <a:schemeClr val="tx1"/>
                </a:solidFill>
              </a:rPr>
              <a:t>Wardrobes</a:t>
            </a:r>
          </a:p>
          <a:p>
            <a:r>
              <a:rPr lang="is-IS" sz="1200" dirty="0">
                <a:solidFill>
                  <a:schemeClr val="tx1"/>
                </a:solidFill>
              </a:rPr>
              <a:t>PET cyclotron</a:t>
            </a:r>
          </a:p>
        </p:txBody>
      </p:sp>
      <p:sp>
        <p:nvSpPr>
          <p:cNvPr id="13" name="Line Callout 2 15">
            <a:extLst>
              <a:ext uri="{FF2B5EF4-FFF2-40B4-BE49-F238E27FC236}">
                <a16:creationId xmlns:a16="http://schemas.microsoft.com/office/drawing/2014/main" id="{60D08C95-6C65-8DCF-5AAE-2150D276E2EF}"/>
              </a:ext>
            </a:extLst>
          </p:cNvPr>
          <p:cNvSpPr/>
          <p:nvPr/>
        </p:nvSpPr>
        <p:spPr>
          <a:xfrm>
            <a:off x="3844514" y="6369910"/>
            <a:ext cx="1176458" cy="330072"/>
          </a:xfrm>
          <a:prstGeom prst="borderCallout2">
            <a:avLst>
              <a:gd name="adj1" fmla="val 53679"/>
              <a:gd name="adj2" fmla="val -1086"/>
              <a:gd name="adj3" fmla="val 49621"/>
              <a:gd name="adj4" fmla="val -9892"/>
              <a:gd name="adj5" fmla="val 80016"/>
              <a:gd name="adj6" fmla="val -3212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spAutoFit/>
          </a:bodyPr>
          <a:lstStyle/>
          <a:p>
            <a:r>
              <a:rPr lang="is-IS" sz="1200" dirty="0">
                <a:solidFill>
                  <a:schemeClr val="tx1"/>
                </a:solidFill>
              </a:rPr>
              <a:t>Technical ducts</a:t>
            </a:r>
          </a:p>
        </p:txBody>
      </p:sp>
    </p:spTree>
    <p:extLst>
      <p:ext uri="{BB962C8B-B14F-4D97-AF65-F5344CB8AC3E}">
        <p14:creationId xmlns:p14="http://schemas.microsoft.com/office/powerpoint/2010/main" val="1383724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42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9100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223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976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3600"/>
              <a:t>The Icelandic Health care system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371" y="1989138"/>
            <a:ext cx="5216770" cy="41878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s-IS" b="1">
                <a:latin typeface="+mj-lt"/>
              </a:rPr>
              <a:t>Icelandic population </a:t>
            </a:r>
          </a:p>
          <a:p>
            <a:pPr>
              <a:spcBef>
                <a:spcPts val="300"/>
              </a:spcBef>
            </a:pPr>
            <a:r>
              <a:rPr lang="is-IS" sz="1800">
                <a:latin typeface="+mj-lt"/>
              </a:rPr>
              <a:t>389.000</a:t>
            </a:r>
            <a:r>
              <a:rPr lang="is-IS" sz="1200">
                <a:latin typeface="+mj-lt"/>
              </a:rPr>
              <a:t> (Jan. 2025)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is-IS" sz="1800">
                <a:latin typeface="+mj-lt"/>
              </a:rPr>
              <a:t>249.000 in the capital area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is-IS" b="1">
                <a:latin typeface="+mj-lt"/>
              </a:rPr>
              <a:t>Health sector counts for 8,74% of GDP </a:t>
            </a:r>
          </a:p>
          <a:p>
            <a:pPr marL="0" indent="0">
              <a:buNone/>
            </a:pPr>
            <a:r>
              <a:rPr lang="is-IS" b="1">
                <a:latin typeface="+mj-lt"/>
              </a:rPr>
              <a:t>Financing of health services</a:t>
            </a:r>
          </a:p>
          <a:p>
            <a:pPr marL="179388" indent="-179388">
              <a:spcBef>
                <a:spcPts val="300"/>
              </a:spcBef>
              <a:spcAft>
                <a:spcPts val="600"/>
              </a:spcAft>
            </a:pPr>
            <a:r>
              <a:rPr lang="is-IS" sz="1800">
                <a:latin typeface="+mj-lt"/>
              </a:rPr>
              <a:t>83,7% through taxes and 16,3% by individuals </a:t>
            </a:r>
          </a:p>
          <a:p>
            <a:pPr marL="0" indent="0">
              <a:buNone/>
            </a:pPr>
            <a:r>
              <a:rPr lang="is-IS" b="1">
                <a:latin typeface="+mj-lt"/>
              </a:rPr>
              <a:t>Good clinical results in comparison to other OECD nations</a:t>
            </a:r>
          </a:p>
          <a:p>
            <a:pPr marL="0" indent="0">
              <a:buNone/>
            </a:pPr>
            <a:r>
              <a:rPr lang="is-IS" b="1">
                <a:latin typeface="+mj-lt"/>
              </a:rPr>
              <a:t>Good access to services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B2FFFC4-3919-28C4-F0D6-FA5756D38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2675" y="2232212"/>
            <a:ext cx="4659372" cy="321833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116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7B6BC4-7D0B-9623-F8B0-A3EC0DF3B503}"/>
              </a:ext>
            </a:extLst>
          </p:cNvPr>
          <p:cNvSpPr/>
          <p:nvPr/>
        </p:nvSpPr>
        <p:spPr>
          <a:xfrm rot="18900000">
            <a:off x="4462017" y="5893270"/>
            <a:ext cx="524760" cy="1909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s-IS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745066" y="836613"/>
            <a:ext cx="10151533" cy="7604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Low cancer incidence and mortality </a:t>
            </a:r>
            <a: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Iceland vs. OECD</a:t>
            </a: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EA72C-09E3-3756-2EB4-509E97762AAC}"/>
              </a:ext>
            </a:extLst>
          </p:cNvPr>
          <p:cNvSpPr txBox="1"/>
          <p:nvPr/>
        </p:nvSpPr>
        <p:spPr>
          <a:xfrm>
            <a:off x="1468016" y="1783317"/>
            <a:ext cx="9342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s-IS" b="1"/>
              <a:t>Cancer mortality rates by sex, 2021 (or nearest year)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19AE99-7C3D-0C3F-4000-D61E528D74DC}"/>
              </a:ext>
            </a:extLst>
          </p:cNvPr>
          <p:cNvSpPr txBox="1"/>
          <p:nvPr/>
        </p:nvSpPr>
        <p:spPr>
          <a:xfrm>
            <a:off x="825869" y="6411006"/>
            <a:ext cx="4460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Source: OECD Health Statistics 2023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ECB168E-D78B-9483-B637-24BB08FC2728}"/>
              </a:ext>
            </a:extLst>
          </p:cNvPr>
          <p:cNvGraphicFramePr>
            <a:graphicFrameLocks/>
          </p:cNvGraphicFramePr>
          <p:nvPr/>
        </p:nvGraphicFramePr>
        <p:xfrm>
          <a:off x="745067" y="2152649"/>
          <a:ext cx="10782903" cy="4281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7111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DDC6E4-C66C-983E-E371-85E388AA3863}"/>
              </a:ext>
            </a:extLst>
          </p:cNvPr>
          <p:cNvSpPr/>
          <p:nvPr/>
        </p:nvSpPr>
        <p:spPr>
          <a:xfrm>
            <a:off x="9428017" y="3078935"/>
            <a:ext cx="392225" cy="1283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s-I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29389" y="836613"/>
            <a:ext cx="4649036" cy="17811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800" kern="1200">
                <a:latin typeface="+mj-lt"/>
                <a:ea typeface="+mj-ea"/>
                <a:cs typeface="+mj-cs"/>
              </a:rPr>
              <a:t>Low heart attack and Ischaemic heart disease mortality</a:t>
            </a:r>
            <a:br>
              <a:rPr lang="en-US" sz="3600" kern="1200">
                <a:latin typeface="+mj-lt"/>
                <a:ea typeface="+mj-ea"/>
                <a:cs typeface="+mj-cs"/>
              </a:rPr>
            </a:br>
            <a: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Iceland vs. OECD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A1801-B316-FA0F-E4FF-D3D4BFA8E843}"/>
              </a:ext>
            </a:extLst>
          </p:cNvPr>
          <p:cNvSpPr txBox="1"/>
          <p:nvPr/>
        </p:nvSpPr>
        <p:spPr>
          <a:xfrm>
            <a:off x="5835724" y="2785014"/>
            <a:ext cx="30493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Source: OECD Health Statistics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52016-523B-035A-AAC9-3629F71B310B}"/>
              </a:ext>
            </a:extLst>
          </p:cNvPr>
          <p:cNvSpPr txBox="1"/>
          <p:nvPr/>
        </p:nvSpPr>
        <p:spPr>
          <a:xfrm>
            <a:off x="5835724" y="1584685"/>
            <a:ext cx="29798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b="1"/>
              <a:t>Heart attacks and other ischaemic heart disease mortality, 2021 and 2011 (or nearest year)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F399585-DD91-8B8E-3C99-882F4C2D9FA7}"/>
              </a:ext>
            </a:extLst>
          </p:cNvPr>
          <p:cNvGraphicFramePr>
            <a:graphicFrameLocks/>
          </p:cNvGraphicFramePr>
          <p:nvPr/>
        </p:nvGraphicFramePr>
        <p:xfrm>
          <a:off x="9081050" y="188009"/>
          <a:ext cx="2747609" cy="6669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EE4684-A44D-B7A2-5BB0-D4BA7052FE09}"/>
              </a:ext>
            </a:extLst>
          </p:cNvPr>
          <p:cNvSpPr/>
          <p:nvPr/>
        </p:nvSpPr>
        <p:spPr>
          <a:xfrm>
            <a:off x="9589076" y="1408089"/>
            <a:ext cx="392225" cy="1283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s-I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9705" y="836613"/>
            <a:ext cx="4528720" cy="13477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latin typeface="+mj-lt"/>
                <a:ea typeface="+mj-ea"/>
                <a:cs typeface="+mj-cs"/>
              </a:rPr>
              <a:t>Low stroke mortality</a:t>
            </a:r>
            <a:br>
              <a:rPr lang="en-US" sz="3600" kern="1200">
                <a:latin typeface="+mj-lt"/>
                <a:ea typeface="+mj-ea"/>
                <a:cs typeface="+mj-cs"/>
              </a:rPr>
            </a:br>
            <a: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Iceland vs. OECD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A1801-B316-FA0F-E4FF-D3D4BFA8E843}"/>
              </a:ext>
            </a:extLst>
          </p:cNvPr>
          <p:cNvSpPr txBox="1"/>
          <p:nvPr/>
        </p:nvSpPr>
        <p:spPr>
          <a:xfrm>
            <a:off x="5835723" y="2231016"/>
            <a:ext cx="30493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Source: OECD Health Statistics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52016-523B-035A-AAC9-3629F71B310B}"/>
              </a:ext>
            </a:extLst>
          </p:cNvPr>
          <p:cNvSpPr txBox="1"/>
          <p:nvPr/>
        </p:nvSpPr>
        <p:spPr>
          <a:xfrm>
            <a:off x="5835723" y="1584685"/>
            <a:ext cx="32960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Stroke mortality, 2021 and 2011 (or nearest year)</a:t>
            </a:r>
            <a:endParaRPr lang="is-IS" b="1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092427A-E801-8A71-C129-6138433D14C4}"/>
              </a:ext>
            </a:extLst>
          </p:cNvPr>
          <p:cNvGraphicFramePr>
            <a:graphicFrameLocks/>
          </p:cNvGraphicFramePr>
          <p:nvPr/>
        </p:nvGraphicFramePr>
        <p:xfrm>
          <a:off x="9245598" y="163336"/>
          <a:ext cx="2754489" cy="6630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1114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7FF891-C617-494E-E9BF-0F608C1DF227}"/>
              </a:ext>
            </a:extLst>
          </p:cNvPr>
          <p:cNvSpPr/>
          <p:nvPr/>
        </p:nvSpPr>
        <p:spPr>
          <a:xfrm rot="18900000">
            <a:off x="1677166" y="5700824"/>
            <a:ext cx="701923" cy="1714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s-I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FC665D-F390-66C8-508C-FF6E9F99E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724493"/>
          </a:xfrm>
        </p:spPr>
        <p:txBody>
          <a:bodyPr/>
          <a:lstStyle/>
          <a:p>
            <a:r>
              <a:rPr lang="is-IS" sz="3600" b="1">
                <a:latin typeface="+mj-lt"/>
              </a:rPr>
              <a:t>Low Covid-19 mortality</a:t>
            </a:r>
            <a:endParaRPr lang="is-I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C3BA0-E992-5378-4A92-D133E78F23E6}"/>
              </a:ext>
            </a:extLst>
          </p:cNvPr>
          <p:cNvSpPr txBox="1"/>
          <p:nvPr/>
        </p:nvSpPr>
        <p:spPr>
          <a:xfrm>
            <a:off x="960928" y="6221527"/>
            <a:ext cx="7899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Sources: COVID-19 deaths from OECD Health Statistics 2023; population data from UNWPP 2022.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65CE9-F995-C5AC-B051-446301DE79D3}"/>
              </a:ext>
            </a:extLst>
          </p:cNvPr>
          <p:cNvSpPr txBox="1"/>
          <p:nvPr/>
        </p:nvSpPr>
        <p:spPr>
          <a:xfrm>
            <a:off x="1468016" y="1783317"/>
            <a:ext cx="9342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s-IS" b="1"/>
              <a:t>COVID-19 mortality for 2020-2022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2FFC62F-3B0C-17A2-8352-7BA3C1BE5A7E}"/>
              </a:ext>
            </a:extLst>
          </p:cNvPr>
          <p:cNvGraphicFramePr>
            <a:graphicFrameLocks/>
          </p:cNvGraphicFramePr>
          <p:nvPr/>
        </p:nvGraphicFramePr>
        <p:xfrm>
          <a:off x="631371" y="2009950"/>
          <a:ext cx="10896599" cy="4698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3238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The Icelandic Health Care System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371" y="1839686"/>
            <a:ext cx="7870372" cy="4746171"/>
          </a:xfrm>
        </p:spPr>
        <p:txBody>
          <a:bodyPr vert="horz" lIns="91440" tIns="45720" rIns="91440" bIns="45720" numCol="1" rtlCol="0">
            <a:normAutofit fontScale="92500" lnSpcReduction="20000"/>
          </a:bodyPr>
          <a:lstStyle/>
          <a:p>
            <a:r>
              <a:rPr lang="en-US" b="1"/>
              <a:t>One university hospital </a:t>
            </a:r>
          </a:p>
          <a:p>
            <a:r>
              <a:rPr lang="en-US" b="1"/>
              <a:t>One teaching hospital</a:t>
            </a:r>
          </a:p>
          <a:p>
            <a:r>
              <a:rPr lang="en-US" b="1"/>
              <a:t>Several small rural hospitals</a:t>
            </a:r>
          </a:p>
          <a:p>
            <a:pPr lvl="1"/>
            <a:r>
              <a:rPr lang="en-US"/>
              <a:t>primary care</a:t>
            </a:r>
          </a:p>
          <a:p>
            <a:pPr lvl="1"/>
            <a:r>
              <a:rPr lang="en-US"/>
              <a:t>nursing homes</a:t>
            </a:r>
          </a:p>
          <a:p>
            <a:r>
              <a:rPr lang="en-US" b="1"/>
              <a:t>Primary health care centres</a:t>
            </a:r>
          </a:p>
          <a:p>
            <a:r>
              <a:rPr lang="en-US" b="1"/>
              <a:t>Private practices</a:t>
            </a:r>
          </a:p>
          <a:p>
            <a:r>
              <a:rPr lang="en-US" b="1"/>
              <a:t>Financing</a:t>
            </a:r>
          </a:p>
          <a:p>
            <a:pPr lvl="1"/>
            <a:r>
              <a:rPr lang="en-US"/>
              <a:t>National health insurance</a:t>
            </a:r>
          </a:p>
          <a:p>
            <a:pPr lvl="1"/>
            <a:r>
              <a:rPr lang="en-US"/>
              <a:t>Fixed budgets</a:t>
            </a:r>
          </a:p>
          <a:p>
            <a:pPr lvl="1"/>
            <a:r>
              <a:rPr lang="en-US"/>
              <a:t>Fee for service, private practices</a:t>
            </a:r>
          </a:p>
          <a:p>
            <a:r>
              <a:rPr lang="en-US" b="1"/>
              <a:t>EHR and diverse clinical information systems</a:t>
            </a:r>
          </a:p>
          <a:p>
            <a:r>
              <a:rPr lang="en-US" b="1"/>
              <a:t>OeBS system for financial and HR processes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E50EE92-C769-DA7F-9A41-B72D4ACE8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2675" y="2232212"/>
            <a:ext cx="4659372" cy="321833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SH-2">
  <a:themeElements>
    <a:clrScheme name="LSH-2">
      <a:dk1>
        <a:sysClr val="windowText" lastClr="000000"/>
      </a:dk1>
      <a:lt1>
        <a:sysClr val="window" lastClr="FFFFFF"/>
      </a:lt1>
      <a:dk2>
        <a:srgbClr val="2B4995"/>
      </a:dk2>
      <a:lt2>
        <a:srgbClr val="F0F2F2"/>
      </a:lt2>
      <a:accent1>
        <a:srgbClr val="2B4995"/>
      </a:accent1>
      <a:accent2>
        <a:srgbClr val="CF8A40"/>
      </a:accent2>
      <a:accent3>
        <a:srgbClr val="005059"/>
      </a:accent3>
      <a:accent4>
        <a:srgbClr val="24B0BA"/>
      </a:accent4>
      <a:accent5>
        <a:srgbClr val="F0F2F2"/>
      </a:accent5>
      <a:accent6>
        <a:srgbClr val="73C7E3"/>
      </a:accent6>
      <a:hlink>
        <a:srgbClr val="24B0BA"/>
      </a:hlink>
      <a:folHlink>
        <a:srgbClr val="CF8A4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wrap="square" lIns="180000" tIns="180000" rIns="180000" bIns="180000" rtlCol="0" anchor="ctr">
        <a:spAutoFit/>
      </a:bodyPr>
      <a:lstStyle>
        <a:defPPr marL="0" indent="0" algn="ctr">
          <a:spcAft>
            <a:spcPts val="600"/>
          </a:spcAft>
          <a:buFont typeface="Arial" panose="020B0604020202020204" pitchFamily="34" charset="0"/>
          <a:buNone/>
          <a:defRPr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spcAft>
            <a:spcPts val="600"/>
          </a:spcAft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97EE1F46-9567-44F0-98A6-DDC59C46D4AA}" vid="{A03AD3FC-FEA9-4DC1-A7F3-29D24CCAEC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8C9FB092E23D4792B11CA2799B7A5D" ma:contentTypeVersion="4" ma:contentTypeDescription="Create a new document." ma:contentTypeScope="" ma:versionID="aa480274751f6211c611fd85fb730470">
  <xsd:schema xmlns:xsd="http://www.w3.org/2001/XMLSchema" xmlns:xs="http://www.w3.org/2001/XMLSchema" xmlns:p="http://schemas.microsoft.com/office/2006/metadata/properties" xmlns:ns2="cb2fddcb-21c5-4d28-bed9-f6e7e4b43291" targetNamespace="http://schemas.microsoft.com/office/2006/metadata/properties" ma:root="true" ma:fieldsID="c789ba8987168e129593a679dbaef72a" ns2:_="">
    <xsd:import namespace="cb2fddcb-21c5-4d28-bed9-f6e7e4b432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2fddcb-21c5-4d28-bed9-f6e7e4b432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81CE56-4BA4-482E-AB07-17B2663324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F50076-3F2A-4964-A802-389AB8C3306B}">
  <ds:schemaRefs>
    <ds:schemaRef ds:uri="2d55b830-54c5-4794-a7f3-a383bc93dae5"/>
    <ds:schemaRef ds:uri="d411f675-7f63-45aa-9954-a7db7bda758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C6D4E59-D5CB-434A-8AF4-2F8DE5D62B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2fddcb-21c5-4d28-bed9-f6e7e4b432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1011e52-7210-4017-950f-458075f9f84e}" enabled="0" method="" siteId="{e1011e52-7210-4017-950f-458075f9f84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02_Landspitali_powerpoint_english</Template>
  <TotalTime>1434</TotalTime>
  <Words>726</Words>
  <Application>Microsoft Office PowerPoint</Application>
  <PresentationFormat>Widescreen</PresentationFormat>
  <Paragraphs>183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MS PGothic</vt:lpstr>
      <vt:lpstr>Aptos</vt:lpstr>
      <vt:lpstr>Aptos Display</vt:lpstr>
      <vt:lpstr>Arial</vt:lpstr>
      <vt:lpstr>Arial Narrow</vt:lpstr>
      <vt:lpstr>Calibri</vt:lpstr>
      <vt:lpstr>Wingdings</vt:lpstr>
      <vt:lpstr>LSH-2</vt:lpstr>
      <vt:lpstr>Landspítali – University Hospital</vt:lpstr>
      <vt:lpstr>Agenda</vt:lpstr>
      <vt:lpstr>Health care in Iceland</vt:lpstr>
      <vt:lpstr>The Icelandic Health care system</vt:lpstr>
      <vt:lpstr>Low cancer incidence and mortality Iceland vs. OECD</vt:lpstr>
      <vt:lpstr>Low heart attack and Ischaemic heart disease mortality Iceland vs. OECD</vt:lpstr>
      <vt:lpstr>Low stroke mortality Iceland vs. OECD</vt:lpstr>
      <vt:lpstr>Low Covid-19 mortality</vt:lpstr>
      <vt:lpstr>The Icelandic Health Care System</vt:lpstr>
      <vt:lpstr>Landspitali The only university hospital and largest organization in Iceland</vt:lpstr>
      <vt:lpstr>Landspitali - Hringbraut</vt:lpstr>
      <vt:lpstr>Landspitali - Fossvogur</vt:lpstr>
      <vt:lpstr>PowerPoint Presentation</vt:lpstr>
      <vt:lpstr>Landspitali</vt:lpstr>
      <vt:lpstr>Clinical service</vt:lpstr>
      <vt:lpstr>The year 2024 at Landspitali</vt:lpstr>
      <vt:lpstr>A typical day at Landspitali</vt:lpstr>
      <vt:lpstr>Patients seeking health care service at Landspitali come from all health districts in the country</vt:lpstr>
      <vt:lpstr>Number of individuals receiving hospital care at Landspítali Approx. 30% of Icelanders every year</vt:lpstr>
      <vt:lpstr>Average length of stay (Days) (Stays &lt; 30 days)</vt:lpstr>
      <vt:lpstr>Number of visits to emergency units</vt:lpstr>
      <vt:lpstr>Surgery</vt:lpstr>
      <vt:lpstr>Over 70% of all births in Iceland occur at Landspitali</vt:lpstr>
      <vt:lpstr>Proportion of readmissions within 30 days from discharge</vt:lpstr>
      <vt:lpstr>Proportion of deaths during inpatient stay (across all departments)</vt:lpstr>
      <vt:lpstr>Rate of deaths within 30 days from discharge per 1,000 inpatients</vt:lpstr>
      <vt:lpstr>PowerPoint Presentation</vt:lpstr>
      <vt:lpstr>Number of patients per nurse</vt:lpstr>
      <vt:lpstr>PowerPoint Presentation</vt:lpstr>
      <vt:lpstr>Inpatients; main Diagnostic Categories  (of the DRG system) </vt:lpstr>
      <vt:lpstr>Quality indicators: Births</vt:lpstr>
      <vt:lpstr>Quality indicators: Neurology Stroke, mortality within 30 days from admission</vt:lpstr>
      <vt:lpstr>New hospital building </vt:lpstr>
      <vt:lpstr>Landspitali – Phase 1</vt:lpstr>
      <vt:lpstr>Landspítali – Acute Core/Treatment areas/Bed Wards – 58.500 m²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Tryggvi Ólafsson</dc:creator>
  <cp:lastModifiedBy>Tryggvi Ólafsson</cp:lastModifiedBy>
  <cp:revision>1</cp:revision>
  <dcterms:created xsi:type="dcterms:W3CDTF">2025-08-25T10:25:06Z</dcterms:created>
  <dcterms:modified xsi:type="dcterms:W3CDTF">2025-08-26T10:22:42Z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0x010100668C9FB092E23D4792B11CA2799B7A5D</vt:lpwstr>
  </property>
  <property fmtid="{D5CDD505-2E9C-101B-9397-08002B2CF9AE}" pid="3" name="MediaServiceImageTags">
    <vt:lpwstr/>
  </property>
</Properties>
</file>